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haansoftxlsx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315" r:id="rId4"/>
    <p:sldId id="316" r:id="rId5"/>
    <p:sldId id="268" r:id="rId6"/>
    <p:sldId id="269" r:id="rId7"/>
    <p:sldId id="270" r:id="rId8"/>
    <p:sldId id="271" r:id="rId9"/>
    <p:sldId id="273" r:id="rId10"/>
    <p:sldId id="274" r:id="rId11"/>
    <p:sldId id="275" r:id="rId12"/>
    <p:sldId id="278" r:id="rId13"/>
    <p:sldId id="279" r:id="rId14"/>
    <p:sldId id="280" r:id="rId15"/>
    <p:sldId id="281" r:id="rId16"/>
    <p:sldId id="282" r:id="rId17"/>
    <p:sldId id="283" r:id="rId18"/>
    <p:sldId id="286" r:id="rId19"/>
    <p:sldId id="288" r:id="rId20"/>
    <p:sldId id="290" r:id="rId21"/>
    <p:sldId id="291" r:id="rId22"/>
    <p:sldId id="292" r:id="rId23"/>
    <p:sldId id="293" r:id="rId24"/>
    <p:sldId id="294" r:id="rId25"/>
    <p:sldId id="295" r:id="rId26"/>
    <p:sldId id="296" r:id="rId27"/>
    <p:sldId id="297" r:id="rId28"/>
    <p:sldId id="298" r:id="rId29"/>
    <p:sldId id="299" r:id="rId30"/>
    <p:sldId id="302" r:id="rId31"/>
    <p:sldId id="300" r:id="rId32"/>
    <p:sldId id="301" r:id="rId33"/>
    <p:sldId id="303" r:id="rId34"/>
    <p:sldId id="304" r:id="rId35"/>
    <p:sldId id="305" r:id="rId36"/>
    <p:sldId id="306" r:id="rId37"/>
    <p:sldId id="307" r:id="rId38"/>
    <p:sldId id="308" r:id="rId39"/>
    <p:sldId id="309" r:id="rId40"/>
    <p:sldId id="310" r:id="rId41"/>
    <p:sldId id="311" r:id="rId42"/>
    <p:sldId id="312" r:id="rId43"/>
    <p:sldId id="313" r:id="rId44"/>
    <p:sldId id="314" r:id="rId45"/>
    <p:sldId id="259" r:id="rId46"/>
    <p:sldId id="260" r:id="rId47"/>
    <p:sldId id="261" r:id="rId48"/>
    <p:sldId id="262" r:id="rId49"/>
    <p:sldId id="263" r:id="rId50"/>
    <p:sldId id="264" r:id="rId51"/>
    <p:sldId id="265" r:id="rId5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6" autoAdjust="0"/>
    <p:restoredTop sz="94660"/>
  </p:normalViewPr>
  <p:slideViewPr>
    <p:cSldViewPr snapToGrid="0">
      <p:cViewPr>
        <p:scale>
          <a:sx n="75" d="100"/>
          <a:sy n="75" d="100"/>
        </p:scale>
        <p:origin x="468" y="-8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888888888888111811181111751111111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19050" cap="rnd">
              <a:noFill/>
              <a:round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1986E1"/>
              </a:solidFill>
              <a:ln w="19050" cap="rnd">
                <a:noFill/>
                <a:round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1E6-4B73-A622-C5F4E89F1987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1100" b="1">
                      <a:solidFill>
                        <a:schemeClr val="bg1"/>
                      </a:solidFill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b="0">
                      <a:solidFill>
                        <a:schemeClr val="bg1"/>
                      </a:solidFill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0%</c:formatCode>
                <c:ptCount val="12"/>
                <c:pt idx="0">
                  <c:v>0.3</c:v>
                </c:pt>
                <c:pt idx="1">
                  <c:v>0.2</c:v>
                </c:pt>
                <c:pt idx="2">
                  <c:v>0.5</c:v>
                </c:pt>
                <c:pt idx="3">
                  <c:v>0.6</c:v>
                </c:pt>
                <c:pt idx="4">
                  <c:v>0.7</c:v>
                </c:pt>
                <c:pt idx="5">
                  <c:v>0.88</c:v>
                </c:pt>
                <c:pt idx="6">
                  <c:v>0.6</c:v>
                </c:pt>
                <c:pt idx="7">
                  <c:v>0.42</c:v>
                </c:pt>
                <c:pt idx="8">
                  <c:v>0.52</c:v>
                </c:pt>
                <c:pt idx="9">
                  <c:v>0.65</c:v>
                </c:pt>
                <c:pt idx="10">
                  <c:v>0.32</c:v>
                </c:pt>
                <c:pt idx="11">
                  <c:v>0.45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E1E6-4B73-A622-C5F4E89F198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00"/>
        <c:axId val="202982144"/>
        <c:axId val="202983680"/>
      </c:barChart>
      <c:catAx>
        <c:axId val="20298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2983680"/>
        <c:crosses val="autoZero"/>
        <c:auto val="1"/>
        <c:lblAlgn val="ctr"/>
        <c:lblOffset val="100"/>
        <c:noMultiLvlLbl val="0"/>
      </c:catAx>
      <c:valAx>
        <c:axId val="202983680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202982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ko-K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035CCED8-2603-41F5-BFD5-02733E5542B9}"/>
              </a:ext>
            </a:extLst>
          </p:cNvPr>
          <p:cNvGrpSpPr/>
          <p:nvPr/>
        </p:nvGrpSpPr>
        <p:grpSpPr>
          <a:xfrm>
            <a:off x="3056333" y="1150609"/>
            <a:ext cx="5866058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xmlns="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xmlns="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xmlns="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xmlns="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:a16="http://schemas.microsoft.com/office/drawing/2014/main" xmlns="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:a16="http://schemas.microsoft.com/office/drawing/2014/main" xmlns="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5065926" y="1951915"/>
            <a:ext cx="3222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solidFill>
                  <a:schemeClr val="bg1"/>
                </a:solidFill>
              </a:rPr>
              <a:t>WEB ERP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34725" y="3420280"/>
            <a:ext cx="5373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 smtClean="0">
                <a:solidFill>
                  <a:schemeClr val="accent1">
                    <a:lumMod val="50000"/>
                  </a:schemeClr>
                </a:solidFill>
              </a:rPr>
              <a:t>TEAM </a:t>
            </a:r>
            <a:r>
              <a:rPr lang="en-US" altLang="ko-KR" sz="4400" b="1" dirty="0" smtClean="0">
                <a:solidFill>
                  <a:schemeClr val="accent1">
                    <a:lumMod val="50000"/>
                  </a:schemeClr>
                </a:solidFill>
              </a:rPr>
              <a:t>K</a:t>
            </a:r>
            <a:r>
              <a:rPr lang="en-US" altLang="ko-KR" sz="4400" b="1" dirty="0" smtClean="0">
                <a:solidFill>
                  <a:schemeClr val="accent1">
                    <a:lumMod val="50000"/>
                  </a:schemeClr>
                </a:solidFill>
              </a:rPr>
              <a:t>INGDOM</a:t>
            </a:r>
            <a:endParaRPr lang="ko-KR" altLang="en-US" sz="4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10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75832" y="402845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58585" y="336049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190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pic>
        <p:nvPicPr>
          <p:cNvPr id="4" name="Picture 2" descr="C:\Users\SHY-702-15\Desktop\Git\ERPProject\문서파일보관용\최종문서용\kingdomlogo_sky_-removebg-previe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846" y="1529651"/>
            <a:ext cx="1719408" cy="168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6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215788" y="382798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7249262" y="4514536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정 우 준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리더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최 지 혁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조 경 근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성 명 제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최 광 성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9475213" y="4514400"/>
            <a:ext cx="2410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김 은 지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서 철 민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장 순 </a:t>
            </a:r>
            <a:r>
              <a:rPr lang="ko-KR" altLang="en-US" sz="2400" b="1" dirty="0" err="1" smtClean="0">
                <a:solidFill>
                  <a:schemeClr val="accent1">
                    <a:lumMod val="50000"/>
                  </a:schemeClr>
                </a:solidFill>
              </a:rPr>
              <a:t>웅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이 재 원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박 상 용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07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52542" y="3973493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2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596659" y="56660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5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7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24262" y="36406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18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0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1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2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71685" y="597681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3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4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5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6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27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5001" y="1881445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28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29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0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1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2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99764" y="2324394"/>
            <a:ext cx="457541" cy="552928"/>
            <a:chOff x="2190" y="2694"/>
            <a:chExt cx="283" cy="342"/>
          </a:xfrm>
          <a:solidFill>
            <a:schemeClr val="bg1">
              <a:lumMod val="95000"/>
            </a:schemeClr>
          </a:solidFill>
        </p:grpSpPr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4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5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6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37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347245" y="573579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38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39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0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1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2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3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4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5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6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47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48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799206" y="283745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49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0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1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2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3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4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5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6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7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58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59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85880" y="1840069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60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1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2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3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4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5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6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7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8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69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70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3976" y="644207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71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2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3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4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5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6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7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8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79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0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81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18337" y="230672"/>
            <a:ext cx="509987" cy="528691"/>
            <a:chOff x="1860" y="113"/>
            <a:chExt cx="3954" cy="4099"/>
          </a:xfrm>
          <a:solidFill>
            <a:schemeClr val="bg1">
              <a:lumMod val="95000"/>
            </a:schemeClr>
          </a:solidFill>
        </p:grpSpPr>
        <p:sp>
          <p:nvSpPr>
            <p:cNvPr id="282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3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4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5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6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7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8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89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0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1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2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99764" y="5266361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293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4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5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6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7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298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99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125968" y="4793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0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1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2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3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4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5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06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588924" y="100687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07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8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09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0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1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2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313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32160" y="3015105"/>
            <a:ext cx="593808" cy="452719"/>
            <a:chOff x="3645" y="2013"/>
            <a:chExt cx="383" cy="292"/>
          </a:xfrm>
          <a:solidFill>
            <a:schemeClr val="bg1">
              <a:lumMod val="95000"/>
            </a:schemeClr>
          </a:solidFill>
        </p:grpSpPr>
        <p:sp>
          <p:nvSpPr>
            <p:cNvPr id="314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5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6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7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8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  <p:sp>
          <p:nvSpPr>
            <p:cNvPr id="319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부</a:t>
            </a:r>
            <a:r>
              <a:rPr lang="ko-KR" altLang="en-US" b="1" dirty="0"/>
              <a:t>서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671995"/>
              </p:ext>
            </p:extLst>
          </p:nvPr>
        </p:nvGraphicFramePr>
        <p:xfrm>
          <a:off x="3232277" y="1879602"/>
          <a:ext cx="5727446" cy="3829715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22862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SM_CRI_Dep_Reg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2862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Department_Name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036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부문코드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Sector_Code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036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부문명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Sector_Name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5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사용기간 시작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Usedate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455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사</a:t>
            </a:r>
            <a:r>
              <a:rPr lang="ko-KR" altLang="en-US" b="1" dirty="0"/>
              <a:t>원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8440702"/>
              </p:ext>
            </p:extLst>
          </p:nvPr>
        </p:nvGraphicFramePr>
        <p:xfrm>
          <a:off x="3435477" y="2053241"/>
          <a:ext cx="5727446" cy="321030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SM_CRI_Emp_Reg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Employee_Code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Employee_Name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입사일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JoinDate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퇴사일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ResignationDate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비상연락망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Emergency_Contact_Network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number(13)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58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거래처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260655"/>
              </p:ext>
            </p:extLst>
          </p:nvPr>
        </p:nvGraphicFramePr>
        <p:xfrm>
          <a:off x="3678295" y="1571626"/>
          <a:ext cx="5098645" cy="4527336"/>
        </p:xfrm>
        <a:graphic>
          <a:graphicData uri="http://schemas.openxmlformats.org/drawingml/2006/table">
            <a:tbl>
              <a:tblPr/>
              <a:tblGrid>
                <a:gridCol w="650078"/>
                <a:gridCol w="673707"/>
                <a:gridCol w="740523"/>
                <a:gridCol w="390047"/>
                <a:gridCol w="588349"/>
                <a:gridCol w="855276"/>
                <a:gridCol w="1200665"/>
              </a:tblGrid>
              <a:tr h="159388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SM_BIM_Gen_Cus_Reg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59388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일반거래처 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5855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거래처명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General_Customer_Division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793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Company_Registration_Number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793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주민등록번호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Resident_Registration_Number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Representativs_Name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우편번호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ZipCode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사업장주소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Workplace_Address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전화번호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GeneralCustomer_Tel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840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주류코드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Wholesale_Retail_Business_Code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261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품</a:t>
            </a:r>
            <a:r>
              <a:rPr lang="ko-KR" altLang="en-US" b="1" dirty="0"/>
              <a:t>목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90286"/>
              </p:ext>
            </p:extLst>
          </p:nvPr>
        </p:nvGraphicFramePr>
        <p:xfrm>
          <a:off x="4408751" y="1558876"/>
          <a:ext cx="3577697" cy="4545900"/>
        </p:xfrm>
        <a:graphic>
          <a:graphicData uri="http://schemas.openxmlformats.org/drawingml/2006/table">
            <a:tbl>
              <a:tblPr/>
              <a:tblGrid>
                <a:gridCol w="456157"/>
                <a:gridCol w="472737"/>
                <a:gridCol w="519622"/>
                <a:gridCol w="273694"/>
                <a:gridCol w="412842"/>
                <a:gridCol w="600143"/>
                <a:gridCol w="842502"/>
              </a:tblGrid>
              <a:tr h="12652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SM_BIM_Ite_Reg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2652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299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품목코드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Whether_LOT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미사용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SET_Item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Inspection_Status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무검사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Use_Status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LOT_Quantity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도면번호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Drawing_Number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HS 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Hs_Code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37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폭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Width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길이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Length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높이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Height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원가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Cost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Item_Group_Code 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189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일생산량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Daily production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081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err="1" smtClean="0"/>
              <a:t>품목군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343037"/>
              </p:ext>
            </p:extLst>
          </p:nvPr>
        </p:nvGraphicFramePr>
        <p:xfrm>
          <a:off x="3410077" y="2620068"/>
          <a:ext cx="5727446" cy="18923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SM_BIM_Ite_gro_Reg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36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창</a:t>
            </a:r>
            <a:r>
              <a:rPr lang="ko-KR" altLang="en-US" b="1" dirty="0"/>
              <a:t>고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037680"/>
              </p:ext>
            </p:extLst>
          </p:nvPr>
        </p:nvGraphicFramePr>
        <p:xfrm>
          <a:off x="3423204" y="2351968"/>
          <a:ext cx="5727446" cy="24285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6865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SM_BIM_Hou_Reg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865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735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179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168774" y="1080618"/>
            <a:ext cx="3854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외주공정</a:t>
            </a:r>
            <a:r>
              <a:rPr lang="en-US" altLang="ko-KR" b="1" dirty="0" smtClean="0"/>
              <a:t>/</a:t>
            </a:r>
            <a:r>
              <a:rPr lang="ko-KR" altLang="en-US" b="1" dirty="0" smtClean="0"/>
              <a:t>작업장등록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186962"/>
              </p:ext>
            </p:extLst>
          </p:nvPr>
        </p:nvGraphicFramePr>
        <p:xfrm>
          <a:off x="3232277" y="2235105"/>
          <a:ext cx="5727446" cy="2871978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SM_BIM_Out_Reg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72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공정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생산</a:t>
            </a:r>
            <a:r>
              <a:rPr lang="en-US" altLang="ko-KR" b="1" dirty="0" smtClean="0"/>
              <a:t>)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078593"/>
              </p:ext>
            </p:extLst>
          </p:nvPr>
        </p:nvGraphicFramePr>
        <p:xfrm>
          <a:off x="3258104" y="2210620"/>
          <a:ext cx="5727446" cy="271119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SM_BIM_Pro_Reg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생산공정코드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Process_Code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생산공정명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558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SET</a:t>
            </a:r>
            <a:r>
              <a:rPr lang="ko-KR" altLang="en-US" b="1" dirty="0" smtClean="0"/>
              <a:t>품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980602"/>
              </p:ext>
            </p:extLst>
          </p:nvPr>
        </p:nvGraphicFramePr>
        <p:xfrm>
          <a:off x="3371977" y="2440070"/>
          <a:ext cx="5727446" cy="17399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SM_BIM_SET_Reg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95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err="1" smtClean="0"/>
              <a:t>구성품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9879169"/>
              </p:ext>
            </p:extLst>
          </p:nvPr>
        </p:nvGraphicFramePr>
        <p:xfrm>
          <a:off x="3258104" y="2242598"/>
          <a:ext cx="5727446" cy="2907792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SM_BIM_Com_Reg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 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UK,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UK,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Components_Stock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Components_Standard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23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42655" y="567471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9700" y="825500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/>
              <a:t>목차</a:t>
            </a:r>
            <a:endParaRPr lang="ko-KR" altLang="en-US" sz="4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603750" y="1783834"/>
            <a:ext cx="4254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1. </a:t>
            </a:r>
            <a:r>
              <a:rPr lang="ko-KR" altLang="en-US" sz="2000" b="1" dirty="0" smtClean="0"/>
              <a:t>개발 대상 및 인원</a:t>
            </a:r>
            <a:endParaRPr lang="ko-KR" altLang="en-US" sz="2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603750" y="2496188"/>
            <a:ext cx="4254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2</a:t>
            </a:r>
            <a:r>
              <a:rPr lang="en-US" altLang="ko-KR" sz="2000" b="1" dirty="0" smtClean="0"/>
              <a:t>. </a:t>
            </a:r>
            <a:r>
              <a:rPr lang="ko-KR" altLang="en-US" sz="2000" b="1" dirty="0" smtClean="0"/>
              <a:t>개발 일정 및 환경</a:t>
            </a:r>
            <a:endParaRPr lang="ko-KR" altLang="en-US" sz="20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603750" y="3155277"/>
            <a:ext cx="4254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3. DB </a:t>
            </a:r>
            <a:r>
              <a:rPr lang="ko-KR" altLang="en-US" sz="2000" b="1" dirty="0" smtClean="0"/>
              <a:t>및 다이어그램</a:t>
            </a:r>
            <a:endParaRPr lang="ko-KR" altLang="en-US" sz="20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4610100" y="3772514"/>
            <a:ext cx="4254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4</a:t>
            </a:r>
            <a:r>
              <a:rPr lang="en-US" altLang="ko-KR" sz="2000" b="1" dirty="0" smtClean="0"/>
              <a:t>. Flow Chart</a:t>
            </a:r>
            <a:endParaRPr lang="ko-KR" altLang="en-US" sz="20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4622800" y="4394814"/>
            <a:ext cx="4254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5</a:t>
            </a:r>
            <a:r>
              <a:rPr lang="en-US" altLang="ko-KR" sz="2000" b="1" dirty="0" smtClean="0"/>
              <a:t>. </a:t>
            </a:r>
            <a:r>
              <a:rPr lang="ko-KR" altLang="en-US" sz="2000" b="1" dirty="0" smtClean="0"/>
              <a:t>시연 동영상</a:t>
            </a:r>
            <a:endParaRPr lang="ko-KR" altLang="en-US" sz="20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4622800" y="5022913"/>
            <a:ext cx="4254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6. </a:t>
            </a:r>
            <a:r>
              <a:rPr lang="ko-KR" altLang="en-US" sz="2000" b="1" dirty="0" smtClean="0"/>
              <a:t>기대 효과</a:t>
            </a:r>
            <a:endParaRPr lang="ko-KR" altLang="en-US" sz="20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4629148" y="5627936"/>
            <a:ext cx="4254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7. </a:t>
            </a:r>
            <a:r>
              <a:rPr lang="ko-KR" altLang="en-US" sz="2000" b="1" dirty="0" smtClean="0"/>
              <a:t>개선 사항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외주 작업장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207852"/>
              </p:ext>
            </p:extLst>
          </p:nvPr>
        </p:nvGraphicFramePr>
        <p:xfrm>
          <a:off x="3258104" y="1972749"/>
          <a:ext cx="5727446" cy="3186938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SM_BIM_Out_Wor_Reg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외주작업장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외주거래처 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Outcustomer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외주거래처명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Outcustomer_Name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적합여부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Suitability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42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BOM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506805"/>
              </p:ext>
            </p:extLst>
          </p:nvPr>
        </p:nvGraphicFramePr>
        <p:xfrm>
          <a:off x="3540850" y="1622425"/>
          <a:ext cx="5338899" cy="4351337"/>
        </p:xfrm>
        <a:graphic>
          <a:graphicData uri="http://schemas.openxmlformats.org/drawingml/2006/table">
            <a:tbl>
              <a:tblPr/>
              <a:tblGrid>
                <a:gridCol w="680710"/>
                <a:gridCol w="705453"/>
                <a:gridCol w="775418"/>
                <a:gridCol w="408426"/>
                <a:gridCol w="616072"/>
                <a:gridCol w="895578"/>
                <a:gridCol w="1257242"/>
              </a:tblGrid>
              <a:tr h="16041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CPM_BIM_BOM_Reg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041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BOM </a:t>
                      </a: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14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385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정미수량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Precision 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LOSS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실제원가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actual cost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385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 unit 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시작일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Start 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종료일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end 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 </a:t>
                      </a: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3685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판매 계</a:t>
            </a:r>
            <a:r>
              <a:rPr lang="ko-KR" altLang="en-US" b="1" dirty="0"/>
              <a:t>획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0840714"/>
              </p:ext>
            </p:extLst>
          </p:nvPr>
        </p:nvGraphicFramePr>
        <p:xfrm>
          <a:off x="3258104" y="1745266"/>
          <a:ext cx="5727446" cy="405485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SM_BIM_Sal_Pla_Reg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1374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판매등록번호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판매계획등록일자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Plan_Item_Quantity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예상단가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Plan_Unit_Price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수정후 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Newplan_Item_Quantity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22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수정후 예상단가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Newplan_Unit_Price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722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출고 처리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953426"/>
              </p:ext>
            </p:extLst>
          </p:nvPr>
        </p:nvGraphicFramePr>
        <p:xfrm>
          <a:off x="3232148" y="2118418"/>
          <a:ext cx="5727700" cy="2895600"/>
        </p:xfrm>
        <a:graphic>
          <a:graphicData uri="http://schemas.openxmlformats.org/drawingml/2006/table">
            <a:tbl>
              <a:tblPr/>
              <a:tblGrid>
                <a:gridCol w="730250"/>
                <a:gridCol w="959485"/>
                <a:gridCol w="879475"/>
                <a:gridCol w="524383"/>
                <a:gridCol w="660908"/>
                <a:gridCol w="991743"/>
                <a:gridCol w="981456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CSM_SM_Rel_Pro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처리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번호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releaseNum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일자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57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고객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마감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deadLine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구분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releaseOX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함수 표현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342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공통 주문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823506"/>
              </p:ext>
            </p:extLst>
          </p:nvPr>
        </p:nvGraphicFramePr>
        <p:xfrm>
          <a:off x="3576463" y="1571624"/>
          <a:ext cx="5039074" cy="4351340"/>
        </p:xfrm>
        <a:graphic>
          <a:graphicData uri="http://schemas.openxmlformats.org/drawingml/2006/table">
            <a:tbl>
              <a:tblPr/>
              <a:tblGrid>
                <a:gridCol w="642482"/>
                <a:gridCol w="823942"/>
                <a:gridCol w="795114"/>
                <a:gridCol w="448732"/>
                <a:gridCol w="581475"/>
                <a:gridCol w="876905"/>
                <a:gridCol w="870424"/>
              </a:tblGrid>
              <a:tr h="15140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CSM_SM_COR_Reg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91963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 등록</a:t>
                      </a:r>
                      <a:r>
                        <a:rPr lang="en-US" altLang="ko-KR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 </a:t>
                      </a: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처리의 하단 화면 테이블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시퀀스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시퀀스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수주등록 또는 출고처리의 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값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3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납기일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Due_Date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 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ordersQuantity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부가세단가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vatPrice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330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출고예정일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Release_Expected_Date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무검사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286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출고구분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예외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orderOX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주문출고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출고처리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286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고객코드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조인을 위해 넣은 칼럼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610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소요량 전개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186767"/>
              </p:ext>
            </p:extLst>
          </p:nvPr>
        </p:nvGraphicFramePr>
        <p:xfrm>
          <a:off x="3219448" y="1670590"/>
          <a:ext cx="5753100" cy="4280408"/>
        </p:xfrm>
        <a:graphic>
          <a:graphicData uri="http://schemas.openxmlformats.org/drawingml/2006/table">
            <a:tbl>
              <a:tblPr/>
              <a:tblGrid>
                <a:gridCol w="749300"/>
                <a:gridCol w="762000"/>
                <a:gridCol w="838200"/>
                <a:gridCol w="444500"/>
                <a:gridCol w="673100"/>
                <a:gridCol w="965200"/>
                <a:gridCol w="1320800"/>
              </a:tblGrid>
              <a:tr h="190500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PMM_PM_MRP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4772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소요량전개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주문전개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800" b="1" kern="0" spc="0">
                          <a:solidFill>
                            <a:srgbClr val="FF0000"/>
                          </a:solidFill>
                          <a:effectLst/>
                          <a:latin typeface="맑은 고딕"/>
                        </a:rPr>
                        <a:t>&lt;</a:t>
                      </a:r>
                      <a:r>
                        <a:rPr lang="ko-KR" altLang="en-US" sz="800" b="1" kern="0" spc="0">
                          <a:solidFill>
                            <a:srgbClr val="FF0000"/>
                          </a:solidFill>
                          <a:effectLst/>
                          <a:ea typeface="맑은 고딕"/>
                        </a:rPr>
                        <a:t>청구등록 소요량적용시 사용</a:t>
                      </a:r>
                      <a:r>
                        <a:rPr lang="en-US" altLang="ko-KR" sz="800" b="1" kern="0" spc="0">
                          <a:solidFill>
                            <a:srgbClr val="FF0000"/>
                          </a:solidFill>
                          <a:effectLst/>
                          <a:latin typeface="맑은 고딕"/>
                        </a:rPr>
                        <a:t>&gt;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소요일자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dueDate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564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예정발주일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expectedDate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8514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예정수량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Expected_Quantity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564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18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발주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2746874"/>
              </p:ext>
            </p:extLst>
          </p:nvPr>
        </p:nvGraphicFramePr>
        <p:xfrm>
          <a:off x="3853706" y="1541768"/>
          <a:ext cx="4484587" cy="4461853"/>
        </p:xfrm>
        <a:graphic>
          <a:graphicData uri="http://schemas.openxmlformats.org/drawingml/2006/table">
            <a:tbl>
              <a:tblPr/>
              <a:tblGrid>
                <a:gridCol w="584085"/>
                <a:gridCol w="593985"/>
                <a:gridCol w="653384"/>
                <a:gridCol w="346491"/>
                <a:gridCol w="524687"/>
                <a:gridCol w="752381"/>
                <a:gridCol w="1029574"/>
              </a:tblGrid>
              <a:tr h="14849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PMM_PM_ORDER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4849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발주등록</a:t>
                      </a: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발주마감처리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484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발주번호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order_no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발주일자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order_date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date,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코드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code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17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거래처 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general_Customer_Name 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품목코드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9816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17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발주수량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Order_quantity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마감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deadline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584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생산 계획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381153"/>
              </p:ext>
            </p:extLst>
          </p:nvPr>
        </p:nvGraphicFramePr>
        <p:xfrm>
          <a:off x="3540702" y="1597025"/>
          <a:ext cx="5110596" cy="4351338"/>
        </p:xfrm>
        <a:graphic>
          <a:graphicData uri="http://schemas.openxmlformats.org/drawingml/2006/table">
            <a:tbl>
              <a:tblPr/>
              <a:tblGrid>
                <a:gridCol w="651601"/>
                <a:gridCol w="675286"/>
                <a:gridCol w="742259"/>
                <a:gridCol w="390961"/>
                <a:gridCol w="589728"/>
                <a:gridCol w="857281"/>
                <a:gridCol w="1203480"/>
              </a:tblGrid>
              <a:tr h="15355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CPM_PM_Pro_Pla_Reg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5355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5787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ProductionPlanCode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품목등록 </a:t>
                      </a: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57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787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일생산량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Daily production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distinct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로 중복제거 조회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66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작업예정일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Scheduled date of operation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66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 구분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productionDivision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85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작업 실적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413152"/>
              </p:ext>
            </p:extLst>
          </p:nvPr>
        </p:nvGraphicFramePr>
        <p:xfrm>
          <a:off x="4389060" y="1535408"/>
          <a:ext cx="3413879" cy="4717381"/>
        </p:xfrm>
        <a:graphic>
          <a:graphicData uri="http://schemas.openxmlformats.org/drawingml/2006/table">
            <a:tbl>
              <a:tblPr/>
              <a:tblGrid>
                <a:gridCol w="435270"/>
                <a:gridCol w="451091"/>
                <a:gridCol w="495829"/>
                <a:gridCol w="261162"/>
                <a:gridCol w="393938"/>
                <a:gridCol w="572664"/>
                <a:gridCol w="803925"/>
              </a:tblGrid>
              <a:tr h="10257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CPM_PM_Ope_Per_Reg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0257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작업실적등록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63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작업지시번호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 order number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72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자재출고상태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Material forwarding 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 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제품작업장소 기본키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지시일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Instruction 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납기일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 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46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지시수량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Indicated quantity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상태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작업구분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workSortation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504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 </a:t>
                      </a: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ProductionPlanCode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생산설비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productionFacility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taskTeam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0161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로그</a:t>
            </a:r>
            <a:r>
              <a:rPr lang="ko-KR" altLang="en-US" b="1" dirty="0"/>
              <a:t>인</a:t>
            </a:r>
            <a:endParaRPr lang="en-US" altLang="ko-KR" b="1" dirty="0" smtClean="0"/>
          </a:p>
        </p:txBody>
      </p:sp>
      <p:pic>
        <p:nvPicPr>
          <p:cNvPr id="36867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752" y="1399148"/>
            <a:ext cx="9658350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74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</a:t>
            </a:r>
            <a:r>
              <a:rPr lang="ko-KR" altLang="en-US" b="1" dirty="0" smtClean="0"/>
              <a:t>인</a:t>
            </a:r>
            <a:r>
              <a:rPr lang="ko-KR" altLang="en-US" b="1" dirty="0"/>
              <a:t>원</a:t>
            </a:r>
            <a:endParaRPr lang="en-US" altLang="ko-KR" b="1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336800" y="3892597"/>
            <a:ext cx="7848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전사적 </a:t>
            </a:r>
            <a:r>
              <a:rPr lang="ko-KR" altLang="en-US" dirty="0"/>
              <a:t>자원 </a:t>
            </a:r>
            <a:r>
              <a:rPr lang="ko-KR" altLang="en-US" dirty="0" smtClean="0"/>
              <a:t>계획 </a:t>
            </a:r>
            <a:r>
              <a:rPr lang="en-US" altLang="ko-KR" dirty="0" smtClean="0"/>
              <a:t>(</a:t>
            </a:r>
            <a:r>
              <a:rPr lang="en-US" altLang="ko-KR" dirty="0"/>
              <a:t>Enterprise Resource </a:t>
            </a:r>
            <a:r>
              <a:rPr lang="en-US" altLang="ko-KR" dirty="0" smtClean="0"/>
              <a:t>Planning) </a:t>
            </a:r>
            <a:r>
              <a:rPr lang="ko-KR" altLang="en-US" dirty="0" smtClean="0"/>
              <a:t>시스템은 </a:t>
            </a:r>
            <a:r>
              <a:rPr lang="ko-KR" altLang="en-US" dirty="0"/>
              <a:t>경영 정보 시스템</a:t>
            </a:r>
            <a:r>
              <a:rPr lang="en-US" altLang="ko-KR" dirty="0"/>
              <a:t>(MIS)</a:t>
            </a:r>
            <a:r>
              <a:rPr lang="ko-KR" altLang="en-US" dirty="0"/>
              <a:t>의 한 </a:t>
            </a:r>
            <a:r>
              <a:rPr lang="ko-KR" altLang="en-US" dirty="0" smtClean="0"/>
              <a:t>종류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r>
              <a:rPr lang="en-US" altLang="ko-KR" dirty="0" smtClean="0"/>
              <a:t>• </a:t>
            </a:r>
            <a:r>
              <a:rPr lang="ko-KR" altLang="en-US" dirty="0" smtClean="0"/>
              <a:t>기업의 자원의 효율적인 활용과 경영 효율화를 위해서 생산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재고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인사 등 기업 활동 전반을 통합적으로 관리</a:t>
            </a:r>
            <a:endParaRPr lang="en-US" altLang="ko-KR" dirty="0" smtClean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기업 내부 자원 뿐만 아니라 공급사슬과 유통망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고객까지 연결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ERP </a:t>
            </a:r>
            <a:r>
              <a:rPr lang="ko-KR" altLang="en-US" b="1" dirty="0" smtClean="0"/>
              <a:t>란</a:t>
            </a:r>
            <a:r>
              <a:rPr lang="en-US" altLang="ko-KR" b="1" dirty="0" smtClean="0"/>
              <a:t>?</a:t>
            </a:r>
            <a:endParaRPr lang="en-US" altLang="ko-KR" b="1" dirty="0" smtClean="0"/>
          </a:p>
        </p:txBody>
      </p:sp>
      <p:pic>
        <p:nvPicPr>
          <p:cNvPr id="3074" name="Picture 2" descr="C:\Users\SHY-702-15\Desktop\Git\ERPProject\문서파일보관용\최종문서용\Image\er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48" y="1625238"/>
            <a:ext cx="3187700" cy="192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83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시스</a:t>
            </a:r>
            <a:r>
              <a:rPr lang="ko-KR" altLang="en-US" b="1" dirty="0"/>
              <a:t>템</a:t>
            </a:r>
            <a:endParaRPr lang="en-US" altLang="ko-KR" b="1" dirty="0" smtClean="0"/>
          </a:p>
        </p:txBody>
      </p:sp>
      <p:pic>
        <p:nvPicPr>
          <p:cNvPr id="36866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498600"/>
            <a:ext cx="11371448" cy="460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50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영</a:t>
            </a:r>
            <a:r>
              <a:rPr lang="ko-KR" altLang="en-US" b="1" dirty="0"/>
              <a:t>업</a:t>
            </a:r>
            <a:endParaRPr lang="en-US" altLang="ko-KR" b="1" dirty="0" smtClean="0"/>
          </a:p>
        </p:txBody>
      </p:sp>
      <p:pic>
        <p:nvPicPr>
          <p:cNvPr id="37890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399150"/>
            <a:ext cx="112569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77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발주마</a:t>
            </a:r>
            <a:r>
              <a:rPr lang="ko-KR" altLang="en-US" b="1" dirty="0"/>
              <a:t>감</a:t>
            </a:r>
            <a:endParaRPr lang="en-US" altLang="ko-KR" b="1" dirty="0" smtClean="0"/>
          </a:p>
        </p:txBody>
      </p:sp>
      <p:pic>
        <p:nvPicPr>
          <p:cNvPr id="38914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206106" cy="482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86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소요량전개</a:t>
            </a:r>
            <a:endParaRPr lang="en-US" altLang="ko-KR" b="1" dirty="0" smtClean="0"/>
          </a:p>
        </p:txBody>
      </p:sp>
      <p:pic>
        <p:nvPicPr>
          <p:cNvPr id="39938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1807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64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err="1" smtClean="0"/>
              <a:t>주계획</a:t>
            </a:r>
            <a:endParaRPr lang="en-US" altLang="ko-KR" b="1" dirty="0" smtClean="0"/>
          </a:p>
        </p:txBody>
      </p:sp>
      <p:pic>
        <p:nvPicPr>
          <p:cNvPr id="40962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399150"/>
            <a:ext cx="11309350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5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생산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3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6" y="1399149"/>
            <a:ext cx="1112990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58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로그인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34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57400"/>
            <a:ext cx="6192838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413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삭</a:t>
            </a:r>
            <a:r>
              <a:rPr lang="ko-KR" altLang="en-US" b="1" dirty="0"/>
              <a:t>제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58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36" y="2351780"/>
            <a:ext cx="8764588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817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조</a:t>
            </a:r>
            <a:r>
              <a:rPr lang="ko-KR" altLang="en-US" b="1" dirty="0"/>
              <a:t>회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2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46" y="1399150"/>
            <a:ext cx="1124335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82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저장</a:t>
            </a:r>
            <a:endParaRPr lang="en-US" altLang="ko-KR" b="1" dirty="0" smtClean="0"/>
          </a:p>
        </p:txBody>
      </p:sp>
      <p:pic>
        <p:nvPicPr>
          <p:cNvPr id="47106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51" y="1770755"/>
            <a:ext cx="11315949" cy="4198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66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</a:t>
            </a:r>
            <a:r>
              <a:rPr lang="ko-KR" altLang="en-US" b="1" dirty="0" smtClean="0"/>
              <a:t>인</a:t>
            </a:r>
            <a:r>
              <a:rPr lang="ko-KR" altLang="en-US" b="1" dirty="0"/>
              <a:t>원</a:t>
            </a:r>
            <a:endParaRPr lang="en-US" altLang="ko-KR" b="1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336800" y="3600497"/>
            <a:ext cx="7848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 smtClean="0"/>
              <a:t>•</a:t>
            </a:r>
            <a:r>
              <a:rPr lang="ko-KR" altLang="en-US" dirty="0" smtClean="0"/>
              <a:t> 우리 </a:t>
            </a:r>
            <a:r>
              <a:rPr lang="ko-KR" altLang="en-US" dirty="0" err="1" smtClean="0"/>
              <a:t>킹덤</a:t>
            </a:r>
            <a:r>
              <a:rPr lang="ko-KR" altLang="en-US" dirty="0" smtClean="0"/>
              <a:t> 컴퓨터는 </a:t>
            </a:r>
            <a:r>
              <a:rPr lang="ko-KR" altLang="en-US" dirty="0" smtClean="0"/>
              <a:t>회사 운영에 필요한 생산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물류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영업에 관해 도움을 줄 수 있는 </a:t>
            </a:r>
            <a:r>
              <a:rPr lang="en-US" altLang="ko-KR" dirty="0" smtClean="0"/>
              <a:t>ERP </a:t>
            </a:r>
            <a:r>
              <a:rPr lang="ko-KR" altLang="en-US" dirty="0" smtClean="0"/>
              <a:t>프로그램을 자체적으로 제작하기로 결정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r>
              <a:rPr lang="en-US" altLang="ko-KR" dirty="0" smtClean="0"/>
              <a:t>• Window </a:t>
            </a:r>
            <a:r>
              <a:rPr lang="ko-KR" altLang="en-US" dirty="0" smtClean="0"/>
              <a:t>기반 어플리케이션이 아닌 </a:t>
            </a:r>
            <a:r>
              <a:rPr lang="en-US" altLang="ko-KR" dirty="0" smtClean="0"/>
              <a:t>WEB </a:t>
            </a:r>
            <a:r>
              <a:rPr lang="ko-KR" altLang="en-US" dirty="0" smtClean="0"/>
              <a:t>을 기반으로 하여</a:t>
            </a:r>
            <a:r>
              <a:rPr lang="en-US" altLang="ko-KR" dirty="0"/>
              <a:t> </a:t>
            </a:r>
            <a:r>
              <a:rPr lang="ko-KR" altLang="en-US" dirty="0" smtClean="0"/>
              <a:t>인터넷을 이용하여 언제 어디서든 편하게 사용할 수 있는 </a:t>
            </a:r>
            <a:r>
              <a:rPr lang="en-US" altLang="ko-KR" dirty="0" smtClean="0"/>
              <a:t>ERP </a:t>
            </a:r>
            <a:r>
              <a:rPr lang="ko-KR" altLang="en-US" dirty="0" smtClean="0"/>
              <a:t>프로그램을</a:t>
            </a:r>
            <a:r>
              <a:rPr lang="en-US" altLang="ko-KR" dirty="0"/>
              <a:t> </a:t>
            </a:r>
            <a:r>
              <a:rPr lang="ko-KR" altLang="en-US" dirty="0" smtClean="0"/>
              <a:t>지향</a:t>
            </a:r>
            <a:endParaRPr lang="en-US" altLang="ko-KR" dirty="0" smtClean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 smtClean="0"/>
              <a:t>• </a:t>
            </a:r>
            <a:r>
              <a:rPr lang="ko-KR" altLang="en-US" dirty="0" smtClean="0"/>
              <a:t>회사 내부에 </a:t>
            </a:r>
            <a:r>
              <a:rPr lang="en-US" altLang="ko-KR" dirty="0" smtClean="0"/>
              <a:t>ERP </a:t>
            </a:r>
            <a:r>
              <a:rPr lang="ko-KR" altLang="en-US" dirty="0" smtClean="0"/>
              <a:t>프로그램을 사용하여 등록된 </a:t>
            </a:r>
            <a:r>
              <a:rPr lang="en-US" altLang="ko-KR" dirty="0" smtClean="0"/>
              <a:t>Data</a:t>
            </a:r>
            <a:r>
              <a:rPr lang="ko-KR" altLang="en-US" dirty="0" smtClean="0"/>
              <a:t>를 기반으로 하여 판매수주등록 부터 판매 처리에 이르는 광범위한 프로세스를 목표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4894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목적</a:t>
            </a:r>
            <a:endParaRPr lang="en-US" altLang="ko-KR" b="1" dirty="0" smtClean="0"/>
          </a:p>
        </p:txBody>
      </p:sp>
      <p:pic>
        <p:nvPicPr>
          <p:cNvPr id="4098" name="Picture 2" descr="C:\Users\SHY-702-15\Desktop\Git\ERPProject\문서파일보관용\최종문서용\Image\kingdomlogo_sky_-removebg-pre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50" y="1205330"/>
            <a:ext cx="3187700" cy="209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67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4. Flow Chart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Process Flow Chart</a:t>
            </a:r>
          </a:p>
        </p:txBody>
      </p:sp>
      <p:pic>
        <p:nvPicPr>
          <p:cNvPr id="48131" name="Picture 3" descr="C:\Users\SHY-702-15\Desktop\Git\ERPProject\문서파일보관용\최종문서용\FlowChart\Flowchart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50"/>
            <a:ext cx="11532090" cy="469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134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5. </a:t>
            </a:r>
            <a:r>
              <a:rPr lang="ko-KR" altLang="en-US" b="1" dirty="0"/>
              <a:t>시연 동영상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로그인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01741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6. </a:t>
            </a:r>
            <a:r>
              <a:rPr lang="ko-KR" altLang="en-US" b="1" dirty="0" smtClean="0"/>
              <a:t>기대효과</a:t>
            </a:r>
            <a:endParaRPr lang="en-US" altLang="ko-KR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1921962" y="1627334"/>
            <a:ext cx="80094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• </a:t>
            </a:r>
            <a:r>
              <a:rPr lang="ko-KR" altLang="en-US" dirty="0" smtClean="0"/>
              <a:t>구현 되어있는 생산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물류</a:t>
            </a:r>
            <a:r>
              <a:rPr lang="en-US" altLang="ko-KR" dirty="0" smtClean="0"/>
              <a:t>, </a:t>
            </a:r>
            <a:r>
              <a:rPr lang="ko-KR" altLang="en-US" dirty="0" smtClean="0"/>
              <a:t>특정 영업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인사 </a:t>
            </a:r>
            <a:r>
              <a:rPr lang="ko-KR" altLang="en-US" smtClean="0"/>
              <a:t>관리에 대해 사용자가 전사적으로 관리할 수 있는 여건을 제공함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• </a:t>
            </a:r>
            <a:r>
              <a:rPr lang="ko-KR" altLang="en-US" dirty="0" smtClean="0"/>
              <a:t>어플리케이션이나 윈도우 프로그램을 기반으로 하는 </a:t>
            </a:r>
            <a:r>
              <a:rPr lang="en-US" altLang="ko-KR" dirty="0" smtClean="0"/>
              <a:t>ERP </a:t>
            </a:r>
            <a:r>
              <a:rPr lang="ko-KR" altLang="en-US" dirty="0" smtClean="0"/>
              <a:t>프로그램에 비해서 가볍고</a:t>
            </a:r>
            <a:r>
              <a:rPr lang="en-US" altLang="ko-KR" dirty="0" smtClean="0"/>
              <a:t>, WEB</a:t>
            </a:r>
            <a:r>
              <a:rPr lang="ko-KR" altLang="en-US" dirty="0" smtClean="0"/>
              <a:t>에서 간단하게 실행 할 수 있음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• WEB </a:t>
            </a:r>
            <a:r>
              <a:rPr lang="ko-KR" altLang="en-US" dirty="0" smtClean="0"/>
              <a:t>기반임에도 불구하고 기존의 윈도우 기반의 프로그램에 비해 그 기능이 모자라지 않고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화면 전환 속도는 더 빠른 것을 확인 함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•</a:t>
            </a:r>
            <a:r>
              <a:rPr lang="ko-KR" altLang="en-US" dirty="0"/>
              <a:t> </a:t>
            </a:r>
            <a:r>
              <a:rPr lang="ko-KR" altLang="en-US" dirty="0" smtClean="0"/>
              <a:t>생산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물류에 한정 하지 않고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인사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회계 프로세스를 모두 구현한다면 실제 회사에서 사용할 수 있을 정도의 </a:t>
            </a:r>
            <a:r>
              <a:rPr lang="en-US" altLang="ko-KR" dirty="0" smtClean="0"/>
              <a:t>WEB ERP </a:t>
            </a:r>
            <a:r>
              <a:rPr lang="ko-KR" altLang="en-US" dirty="0" smtClean="0"/>
              <a:t>프로그램이 될 것으로 기대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3096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7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개선사항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921962" y="1627334"/>
            <a:ext cx="80094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• </a:t>
            </a:r>
            <a:r>
              <a:rPr lang="ko-KR" altLang="en-US" dirty="0" smtClean="0"/>
              <a:t>베트남공장을 이용하는 프로세스를 만들려면 </a:t>
            </a:r>
            <a:r>
              <a:rPr lang="en-US" altLang="ko-KR" dirty="0" smtClean="0"/>
              <a:t>DB</a:t>
            </a:r>
            <a:r>
              <a:rPr lang="ko-KR" altLang="en-US" dirty="0" smtClean="0"/>
              <a:t>를 수정해야 함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• </a:t>
            </a:r>
            <a:r>
              <a:rPr lang="ko-KR" altLang="en-US" dirty="0" smtClean="0"/>
              <a:t>외주프로세스를 구현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• REST </a:t>
            </a:r>
            <a:r>
              <a:rPr lang="ko-KR" altLang="en-US" dirty="0" smtClean="0"/>
              <a:t>적용이 필요하지만 미 적용 상태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• </a:t>
            </a:r>
            <a:r>
              <a:rPr lang="ko-KR" altLang="en-US" dirty="0" smtClean="0"/>
              <a:t>도메인이 </a:t>
            </a:r>
            <a:r>
              <a:rPr lang="en-US" altLang="ko-KR" dirty="0" smtClean="0"/>
              <a:t>2</a:t>
            </a:r>
            <a:r>
              <a:rPr lang="ko-KR" altLang="en-US" dirty="0" smtClean="0"/>
              <a:t>개 필요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• </a:t>
            </a:r>
            <a:r>
              <a:rPr lang="ko-KR" altLang="en-US" dirty="0" smtClean="0"/>
              <a:t>개발자의 입장에서 제작하다 보니 생각하지 못했던 사용자의 편리성을 좀더 고려 해야 함</a:t>
            </a:r>
            <a:endParaRPr lang="en-US" altLang="ko-KR" dirty="0" smtClean="0"/>
          </a:p>
          <a:p>
            <a:endParaRPr lang="en-US" altLang="ko-KR" b="1" dirty="0"/>
          </a:p>
          <a:p>
            <a:r>
              <a:rPr lang="en-US" altLang="ko-KR" dirty="0" smtClean="0"/>
              <a:t>• </a:t>
            </a:r>
            <a:r>
              <a:rPr lang="ko-KR" altLang="en-US" dirty="0" smtClean="0"/>
              <a:t>클래스나 기능을 좀 더 간결화 하여 유지보수가 쉽도록 수정 해야 함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951847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0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 smtClean="0"/>
              <a:t>감사 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97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xmlns="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xmlns="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xmlns="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aphicFrame>
        <p:nvGraphicFramePr>
          <p:cNvPr id="15" name="차트 14">
            <a:extLst>
              <a:ext uri="{FF2B5EF4-FFF2-40B4-BE49-F238E27FC236}">
                <a16:creationId xmlns:a16="http://schemas.microsoft.com/office/drawing/2014/main" xmlns="" id="{A385EF0D-41FB-4E4E-9826-3932B70B50AE}"/>
              </a:ext>
            </a:extLst>
          </p:cNvPr>
          <p:cNvGraphicFramePr/>
          <p:nvPr>
            <p:extLst/>
          </p:nvPr>
        </p:nvGraphicFramePr>
        <p:xfrm>
          <a:off x="1023453" y="2481155"/>
          <a:ext cx="10145093" cy="36495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704BFD4E-3FD1-4C4F-8033-A13CDC605EAA}"/>
              </a:ext>
            </a:extLst>
          </p:cNvPr>
          <p:cNvSpPr/>
          <p:nvPr/>
        </p:nvSpPr>
        <p:spPr>
          <a:xfrm>
            <a:off x="5352116" y="2579197"/>
            <a:ext cx="656345" cy="3631366"/>
          </a:xfrm>
          <a:prstGeom prst="rect">
            <a:avLst/>
          </a:prstGeom>
          <a:noFill/>
          <a:ln w="9525">
            <a:solidFill>
              <a:srgbClr val="1986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endParaRPr lang="ko-KR" altLang="en-US" sz="800" dirty="0">
              <a:solidFill>
                <a:prstClr val="white">
                  <a:lumMod val="75000"/>
                </a:prstClr>
              </a:solidFill>
            </a:endParaRPr>
          </a:p>
        </p:txBody>
      </p:sp>
      <p:cxnSp>
        <p:nvCxnSpPr>
          <p:cNvPr id="22" name="꺾인 연결선 12">
            <a:extLst>
              <a:ext uri="{FF2B5EF4-FFF2-40B4-BE49-F238E27FC236}">
                <a16:creationId xmlns:a16="http://schemas.microsoft.com/office/drawing/2014/main" xmlns="" id="{C72F2175-F246-474D-935C-FC3BF612D78A}"/>
              </a:ext>
            </a:extLst>
          </p:cNvPr>
          <p:cNvCxnSpPr>
            <a:stCxn id="24" idx="1"/>
            <a:endCxn id="21" idx="0"/>
          </p:cNvCxnSpPr>
          <p:nvPr/>
        </p:nvCxnSpPr>
        <p:spPr>
          <a:xfrm rot="10800000" flipV="1">
            <a:off x="5680290" y="1971251"/>
            <a:ext cx="1412361" cy="607945"/>
          </a:xfrm>
          <a:prstGeom prst="bentConnector2">
            <a:avLst/>
          </a:prstGeom>
          <a:ln>
            <a:solidFill>
              <a:srgbClr val="1986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A35B643B-01F1-47DB-BCA7-459A5A0260DC}"/>
              </a:ext>
            </a:extLst>
          </p:cNvPr>
          <p:cNvSpPr/>
          <p:nvPr/>
        </p:nvSpPr>
        <p:spPr>
          <a:xfrm>
            <a:off x="5361641" y="2561635"/>
            <a:ext cx="656345" cy="360000"/>
          </a:xfrm>
          <a:prstGeom prst="rect">
            <a:avLst/>
          </a:prstGeom>
          <a:solidFill>
            <a:srgbClr val="1986E1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88%</a:t>
            </a:r>
            <a:endParaRPr lang="ko-KR" altLang="en-US" sz="1600" b="1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5AB7706C-4DFE-41D7-9132-C1D2810C8056}"/>
              </a:ext>
            </a:extLst>
          </p:cNvPr>
          <p:cNvSpPr/>
          <p:nvPr/>
        </p:nvSpPr>
        <p:spPr>
          <a:xfrm>
            <a:off x="7092650" y="1542398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  <a:defRPr/>
            </a:pPr>
            <a:r>
              <a:rPr lang="en-US" altLang="ko-KR" sz="1400" b="1" dirty="0">
                <a:solidFill>
                  <a:srgbClr val="1986E1"/>
                </a:solidFill>
              </a:rPr>
              <a:t>CONTENTS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PowerPoint is a computer program created by Microsoft Office</a:t>
            </a:r>
          </a:p>
        </p:txBody>
      </p:sp>
    </p:spTree>
    <p:extLst>
      <p:ext uri="{BB962C8B-B14F-4D97-AF65-F5344CB8AC3E}">
        <p14:creationId xmlns:p14="http://schemas.microsoft.com/office/powerpoint/2010/main" val="2245415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xmlns="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xmlns="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xmlns="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="" xmlns:a16="http://schemas.microsoft.com/office/drawing/2014/main" id="{27018565-8850-4915-805F-C36698E0E65C}"/>
              </a:ext>
            </a:extLst>
          </p:cNvPr>
          <p:cNvGrpSpPr/>
          <p:nvPr/>
        </p:nvGrpSpPr>
        <p:grpSpPr>
          <a:xfrm rot="16200000">
            <a:off x="2632347" y="2712049"/>
            <a:ext cx="1408251" cy="2112377"/>
            <a:chOff x="5360849" y="1366155"/>
            <a:chExt cx="1883229" cy="2824844"/>
          </a:xfrm>
        </p:grpSpPr>
        <p:sp>
          <p:nvSpPr>
            <p:cNvPr id="16" name="타원 15">
              <a:extLst>
                <a:ext uri="{FF2B5EF4-FFF2-40B4-BE49-F238E27FC236}">
                  <a16:creationId xmlns="" xmlns:a16="http://schemas.microsoft.com/office/drawing/2014/main" id="{BD7599B4-975F-43F9-AE30-006E9FF350F7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="" xmlns:a16="http://schemas.microsoft.com/office/drawing/2014/main" id="{D077D370-EB4A-4573-A5D5-262CFE61B8CA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chemeClr val="bg1">
                  <a:lumMod val="85000"/>
                </a:schemeClr>
              </a:solidFill>
            </a:ln>
            <a:effectLst>
              <a:outerShdw blurRad="203200" dist="889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="" xmlns:a16="http://schemas.microsoft.com/office/drawing/2014/main" id="{3CA704CA-9F5C-4020-A945-D117A8E8F563}"/>
              </a:ext>
            </a:extLst>
          </p:cNvPr>
          <p:cNvGrpSpPr/>
          <p:nvPr/>
        </p:nvGrpSpPr>
        <p:grpSpPr>
          <a:xfrm rot="5400000" flipH="1">
            <a:off x="8250819" y="2712049"/>
            <a:ext cx="1408251" cy="2112377"/>
            <a:chOff x="5360849" y="1366155"/>
            <a:chExt cx="1883229" cy="2824844"/>
          </a:xfrm>
        </p:grpSpPr>
        <p:sp>
          <p:nvSpPr>
            <p:cNvPr id="19" name="타원 18">
              <a:extLst>
                <a:ext uri="{FF2B5EF4-FFF2-40B4-BE49-F238E27FC236}">
                  <a16:creationId xmlns="" xmlns:a16="http://schemas.microsoft.com/office/drawing/2014/main" id="{2A713DFC-C82E-476E-B7FF-7E82386EA358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="" xmlns:a16="http://schemas.microsoft.com/office/drawing/2014/main" id="{B48B3287-42A0-4B2F-924B-5B1C2FA4DF9D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chemeClr val="bg1">
                  <a:lumMod val="85000"/>
                </a:schemeClr>
              </a:solidFill>
            </a:ln>
            <a:effectLst>
              <a:outerShdw blurRad="203200" dist="2032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="" xmlns:a16="http://schemas.microsoft.com/office/drawing/2014/main" id="{05C880EC-9C30-421B-A758-EB9BD7987A29}"/>
              </a:ext>
            </a:extLst>
          </p:cNvPr>
          <p:cNvGrpSpPr/>
          <p:nvPr/>
        </p:nvGrpSpPr>
        <p:grpSpPr>
          <a:xfrm>
            <a:off x="5432058" y="2359986"/>
            <a:ext cx="1408251" cy="2112377"/>
            <a:chOff x="5360849" y="1366155"/>
            <a:chExt cx="1883229" cy="2824844"/>
          </a:xfrm>
        </p:grpSpPr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D79995B2-7D8A-47BD-ABD9-CD9FC4DAD280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rgbClr val="1986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="" xmlns:a16="http://schemas.microsoft.com/office/drawing/2014/main" id="{5647D5C9-23B7-4433-92A0-4A86351A1DA2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rgbClr val="1986E1"/>
              </a:solidFill>
            </a:ln>
            <a:effectLst>
              <a:outerShdw blurRad="203200" dist="889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자유형 23">
            <a:extLst>
              <a:ext uri="{FF2B5EF4-FFF2-40B4-BE49-F238E27FC236}">
                <a16:creationId xmlns="" xmlns:a16="http://schemas.microsoft.com/office/drawing/2014/main" id="{03E05712-E5F1-4528-A690-D8828371FCB2}"/>
              </a:ext>
            </a:extLst>
          </p:cNvPr>
          <p:cNvSpPr>
            <a:spLocks/>
          </p:cNvSpPr>
          <p:nvPr/>
        </p:nvSpPr>
        <p:spPr bwMode="auto">
          <a:xfrm>
            <a:off x="5989060" y="3615115"/>
            <a:ext cx="294248" cy="25752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rgbClr val="1986E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0" name="Freeform 6">
            <a:extLst>
              <a:ext uri="{FF2B5EF4-FFF2-40B4-BE49-F238E27FC236}">
                <a16:creationId xmlns="" xmlns:a16="http://schemas.microsoft.com/office/drawing/2014/main" id="{1017596B-2252-4F64-9E2A-EA5CEDB21441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3503133" y="3603860"/>
            <a:ext cx="370804" cy="328754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02BC8236-6CBB-4151-ABD5-572210D4ADA9}"/>
              </a:ext>
            </a:extLst>
          </p:cNvPr>
          <p:cNvSpPr txBox="1"/>
          <p:nvPr/>
        </p:nvSpPr>
        <p:spPr>
          <a:xfrm>
            <a:off x="5799821" y="2328443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="" xmlns:a16="http://schemas.microsoft.com/office/drawing/2014/main" id="{6D64F6A1-A70A-46DA-81FF-42C1478285A6}"/>
              </a:ext>
            </a:extLst>
          </p:cNvPr>
          <p:cNvSpPr/>
          <p:nvPr/>
        </p:nvSpPr>
        <p:spPr>
          <a:xfrm>
            <a:off x="4783773" y="5023366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01DCC226-72B1-4DDC-B846-C74403DFB6CD}"/>
              </a:ext>
            </a:extLst>
          </p:cNvPr>
          <p:cNvSpPr txBox="1"/>
          <p:nvPr/>
        </p:nvSpPr>
        <p:spPr>
          <a:xfrm rot="16200000">
            <a:off x="4555757" y="2986688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34" name="Freeform 36">
            <a:extLst>
              <a:ext uri="{FF2B5EF4-FFF2-40B4-BE49-F238E27FC236}">
                <a16:creationId xmlns="" xmlns:a16="http://schemas.microsoft.com/office/drawing/2014/main" id="{9D52AC3C-D979-4CC6-A251-6BD40FF903E4}"/>
              </a:ext>
            </a:extLst>
          </p:cNvPr>
          <p:cNvSpPr>
            <a:spLocks noEditPoints="1"/>
          </p:cNvSpPr>
          <p:nvPr/>
        </p:nvSpPr>
        <p:spPr bwMode="auto">
          <a:xfrm>
            <a:off x="8505148" y="3603859"/>
            <a:ext cx="195465" cy="328755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E3C7FCEA-E926-4011-9E97-1D1FECB291B0}"/>
              </a:ext>
            </a:extLst>
          </p:cNvPr>
          <p:cNvSpPr txBox="1"/>
          <p:nvPr/>
        </p:nvSpPr>
        <p:spPr>
          <a:xfrm>
            <a:off x="2172975" y="4303085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CONTENTS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7521582D-ECC8-4037-BE75-65CEAA6708E8}"/>
              </a:ext>
            </a:extLst>
          </p:cNvPr>
          <p:cNvSpPr txBox="1"/>
          <p:nvPr/>
        </p:nvSpPr>
        <p:spPr>
          <a:xfrm>
            <a:off x="8444739" y="4303085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CONTENTS A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="" xmlns:a16="http://schemas.microsoft.com/office/drawing/2014/main" id="{CC245B61-E23D-476F-870A-FEB4148FEB2B}"/>
              </a:ext>
            </a:extLst>
          </p:cNvPr>
          <p:cNvSpPr/>
          <p:nvPr/>
        </p:nvSpPr>
        <p:spPr>
          <a:xfrm>
            <a:off x="8505148" y="5023365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="" xmlns:a16="http://schemas.microsoft.com/office/drawing/2014/main" id="{C986B908-FE32-4F94-B078-AF1A1AE7D600}"/>
              </a:ext>
            </a:extLst>
          </p:cNvPr>
          <p:cNvSpPr/>
          <p:nvPr/>
        </p:nvSpPr>
        <p:spPr>
          <a:xfrm>
            <a:off x="1079080" y="5020184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525D79CF-F61D-432E-896D-7E2DC33D60B4}"/>
              </a:ext>
            </a:extLst>
          </p:cNvPr>
          <p:cNvSpPr txBox="1"/>
          <p:nvPr/>
        </p:nvSpPr>
        <p:spPr>
          <a:xfrm>
            <a:off x="1226908" y="4272307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2C5C2AE7-1B63-4C46-AFDB-CA5BCD1D1EF6}"/>
              </a:ext>
            </a:extLst>
          </p:cNvPr>
          <p:cNvSpPr txBox="1"/>
          <p:nvPr/>
        </p:nvSpPr>
        <p:spPr>
          <a:xfrm>
            <a:off x="10432011" y="4287696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24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xmlns="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xmlns="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xmlns="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2" name="사각형: 둥근 모서리 82">
            <a:extLst>
              <a:ext uri="{FF2B5EF4-FFF2-40B4-BE49-F238E27FC236}">
                <a16:creationId xmlns="" xmlns:a16="http://schemas.microsoft.com/office/drawing/2014/main" id="{DCF7899A-F55A-4F3C-AF04-5405A100A834}"/>
              </a:ext>
            </a:extLst>
          </p:cNvPr>
          <p:cNvSpPr/>
          <p:nvPr/>
        </p:nvSpPr>
        <p:spPr>
          <a:xfrm>
            <a:off x="939431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="" xmlns:a16="http://schemas.microsoft.com/office/drawing/2014/main" id="{40D3A3C6-9A34-48AB-8073-2CA135274492}"/>
              </a:ext>
            </a:extLst>
          </p:cNvPr>
          <p:cNvSpPr/>
          <p:nvPr/>
        </p:nvSpPr>
        <p:spPr>
          <a:xfrm>
            <a:off x="1047381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Freeform 36">
            <a:extLst>
              <a:ext uri="{FF2B5EF4-FFF2-40B4-BE49-F238E27FC236}">
                <a16:creationId xmlns="" xmlns:a16="http://schemas.microsoft.com/office/drawing/2014/main" id="{6BC481BD-C35C-4793-A5AC-125548F320AC}"/>
              </a:ext>
            </a:extLst>
          </p:cNvPr>
          <p:cNvSpPr>
            <a:spLocks noEditPoints="1"/>
          </p:cNvSpPr>
          <p:nvPr/>
        </p:nvSpPr>
        <p:spPr bwMode="auto">
          <a:xfrm>
            <a:off x="1238929" y="2649824"/>
            <a:ext cx="156903" cy="263899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solidFill>
                <a:prstClr val="black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="" xmlns:a16="http://schemas.microsoft.com/office/drawing/2014/main" id="{C1D53D28-7BDA-438F-B79A-9C486A1BED2F}"/>
              </a:ext>
            </a:extLst>
          </p:cNvPr>
          <p:cNvSpPr/>
          <p:nvPr/>
        </p:nvSpPr>
        <p:spPr>
          <a:xfrm>
            <a:off x="885054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="" xmlns:a16="http://schemas.microsoft.com/office/drawing/2014/main" id="{1FC803AA-600A-4250-B180-9797161BB59A}"/>
              </a:ext>
            </a:extLst>
          </p:cNvPr>
          <p:cNvCxnSpPr>
            <a:stCxn id="42" idx="2"/>
            <a:endCxn id="45" idx="0"/>
          </p:cNvCxnSpPr>
          <p:nvPr/>
        </p:nvCxnSpPr>
        <p:spPr>
          <a:xfrm flipH="1">
            <a:off x="2418448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사각형: 둥근 모서리 86">
            <a:extLst>
              <a:ext uri="{FF2B5EF4-FFF2-40B4-BE49-F238E27FC236}">
                <a16:creationId xmlns="" xmlns:a16="http://schemas.microsoft.com/office/drawing/2014/main" id="{643DF2C9-0DC2-40DB-9801-94C31026821B}"/>
              </a:ext>
            </a:extLst>
          </p:cNvPr>
          <p:cNvSpPr/>
          <p:nvPr/>
        </p:nvSpPr>
        <p:spPr>
          <a:xfrm>
            <a:off x="939430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48" name="사각형: 둥근 모서리 91">
            <a:extLst>
              <a:ext uri="{FF2B5EF4-FFF2-40B4-BE49-F238E27FC236}">
                <a16:creationId xmlns="" xmlns:a16="http://schemas.microsoft.com/office/drawing/2014/main" id="{8F06715F-C03A-4F14-8266-01A8735D5FD2}"/>
              </a:ext>
            </a:extLst>
          </p:cNvPr>
          <p:cNvSpPr/>
          <p:nvPr/>
        </p:nvSpPr>
        <p:spPr>
          <a:xfrm>
            <a:off x="4639032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="" xmlns:a16="http://schemas.microsoft.com/office/drawing/2014/main" id="{73B35D65-6797-43CC-A344-51CAFA8539EE}"/>
              </a:ext>
            </a:extLst>
          </p:cNvPr>
          <p:cNvSpPr/>
          <p:nvPr/>
        </p:nvSpPr>
        <p:spPr>
          <a:xfrm>
            <a:off x="4746982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="" xmlns:a16="http://schemas.microsoft.com/office/drawing/2014/main" id="{8E015AED-70C5-4C04-AB8B-3E4DCB244AC7}"/>
              </a:ext>
            </a:extLst>
          </p:cNvPr>
          <p:cNvSpPr/>
          <p:nvPr/>
        </p:nvSpPr>
        <p:spPr>
          <a:xfrm>
            <a:off x="4584655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="" xmlns:a16="http://schemas.microsoft.com/office/drawing/2014/main" id="{C2396DCB-1A3C-49A5-BA6C-12A25EEA42D6}"/>
              </a:ext>
            </a:extLst>
          </p:cNvPr>
          <p:cNvCxnSpPr>
            <a:stCxn id="48" idx="2"/>
            <a:endCxn id="50" idx="0"/>
          </p:cNvCxnSpPr>
          <p:nvPr/>
        </p:nvCxnSpPr>
        <p:spPr>
          <a:xfrm flipH="1">
            <a:off x="6118049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사각형: 둥근 모서리 96">
            <a:extLst>
              <a:ext uri="{FF2B5EF4-FFF2-40B4-BE49-F238E27FC236}">
                <a16:creationId xmlns="" xmlns:a16="http://schemas.microsoft.com/office/drawing/2014/main" id="{CCC730B4-3E3C-4CEA-8068-C41DE0D9848C}"/>
              </a:ext>
            </a:extLst>
          </p:cNvPr>
          <p:cNvSpPr/>
          <p:nvPr/>
        </p:nvSpPr>
        <p:spPr>
          <a:xfrm>
            <a:off x="4639031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53" name="사각형: 둥근 모서리 97">
            <a:extLst>
              <a:ext uri="{FF2B5EF4-FFF2-40B4-BE49-F238E27FC236}">
                <a16:creationId xmlns="" xmlns:a16="http://schemas.microsoft.com/office/drawing/2014/main" id="{9804995C-BB6B-4A88-B8A2-2E93832CC8E0}"/>
              </a:ext>
            </a:extLst>
          </p:cNvPr>
          <p:cNvSpPr/>
          <p:nvPr/>
        </p:nvSpPr>
        <p:spPr>
          <a:xfrm>
            <a:off x="8338633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="" xmlns:a16="http://schemas.microsoft.com/office/drawing/2014/main" id="{86394411-7044-4B67-B8F2-DECB00C20BCD}"/>
              </a:ext>
            </a:extLst>
          </p:cNvPr>
          <p:cNvSpPr/>
          <p:nvPr/>
        </p:nvSpPr>
        <p:spPr>
          <a:xfrm>
            <a:off x="8446583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="" xmlns:a16="http://schemas.microsoft.com/office/drawing/2014/main" id="{5A8B4A75-BF33-4FEB-A5FB-29611D254C93}"/>
              </a:ext>
            </a:extLst>
          </p:cNvPr>
          <p:cNvSpPr/>
          <p:nvPr/>
        </p:nvSpPr>
        <p:spPr>
          <a:xfrm>
            <a:off x="8284256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="" xmlns:a16="http://schemas.microsoft.com/office/drawing/2014/main" id="{8FD2820F-0D4E-49AB-8F41-CC81E3E38608}"/>
              </a:ext>
            </a:extLst>
          </p:cNvPr>
          <p:cNvCxnSpPr>
            <a:stCxn id="53" idx="2"/>
            <a:endCxn id="55" idx="0"/>
          </p:cNvCxnSpPr>
          <p:nvPr/>
        </p:nvCxnSpPr>
        <p:spPr>
          <a:xfrm flipH="1">
            <a:off x="9817650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102">
            <a:extLst>
              <a:ext uri="{FF2B5EF4-FFF2-40B4-BE49-F238E27FC236}">
                <a16:creationId xmlns="" xmlns:a16="http://schemas.microsoft.com/office/drawing/2014/main" id="{CF878816-59C1-4654-8850-81DDF3E571D4}"/>
              </a:ext>
            </a:extLst>
          </p:cNvPr>
          <p:cNvSpPr/>
          <p:nvPr/>
        </p:nvSpPr>
        <p:spPr>
          <a:xfrm>
            <a:off x="8338632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58" name="Freeform 6">
            <a:extLst>
              <a:ext uri="{FF2B5EF4-FFF2-40B4-BE49-F238E27FC236}">
                <a16:creationId xmlns="" xmlns:a16="http://schemas.microsoft.com/office/drawing/2014/main" id="{EA7CBF1E-6CB4-4A16-9860-0960842DABE8}"/>
              </a:ext>
            </a:extLst>
          </p:cNvPr>
          <p:cNvSpPr>
            <a:spLocks/>
          </p:cNvSpPr>
          <p:nvPr/>
        </p:nvSpPr>
        <p:spPr bwMode="auto">
          <a:xfrm>
            <a:off x="8563488" y="2661410"/>
            <a:ext cx="282439" cy="250409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solidFill>
                <a:prstClr val="black"/>
              </a:solidFill>
            </a:endParaRPr>
          </a:p>
        </p:txBody>
      </p:sp>
      <p:grpSp>
        <p:nvGrpSpPr>
          <p:cNvPr id="59" name="Group 28">
            <a:extLst>
              <a:ext uri="{FF2B5EF4-FFF2-40B4-BE49-F238E27FC236}">
                <a16:creationId xmlns="" xmlns:a16="http://schemas.microsoft.com/office/drawing/2014/main" id="{C3FFB217-AF2F-410E-953C-844AAA65FC8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868627" y="2650289"/>
            <a:ext cx="292523" cy="256015"/>
            <a:chOff x="496" y="4251"/>
            <a:chExt cx="641" cy="561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60" name="Freeform 30">
              <a:extLst>
                <a:ext uri="{FF2B5EF4-FFF2-40B4-BE49-F238E27FC236}">
                  <a16:creationId xmlns="" xmlns:a16="http://schemas.microsoft.com/office/drawing/2014/main" id="{1CAD742D-64CA-45C3-BC9C-5ECC02EDF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" y="4720"/>
              <a:ext cx="88" cy="92"/>
            </a:xfrm>
            <a:custGeom>
              <a:avLst/>
              <a:gdLst>
                <a:gd name="T0" fmla="*/ 0 w 526"/>
                <a:gd name="T1" fmla="*/ 0 h 553"/>
                <a:gd name="T2" fmla="*/ 526 w 526"/>
                <a:gd name="T3" fmla="*/ 250 h 553"/>
                <a:gd name="T4" fmla="*/ 97 w 526"/>
                <a:gd name="T5" fmla="*/ 542 h 553"/>
                <a:gd name="T6" fmla="*/ 81 w 526"/>
                <a:gd name="T7" fmla="*/ 549 h 553"/>
                <a:gd name="T8" fmla="*/ 65 w 526"/>
                <a:gd name="T9" fmla="*/ 553 h 553"/>
                <a:gd name="T10" fmla="*/ 49 w 526"/>
                <a:gd name="T11" fmla="*/ 552 h 553"/>
                <a:gd name="T12" fmla="*/ 34 w 526"/>
                <a:gd name="T13" fmla="*/ 546 h 553"/>
                <a:gd name="T14" fmla="*/ 20 w 526"/>
                <a:gd name="T15" fmla="*/ 535 h 553"/>
                <a:gd name="T16" fmla="*/ 9 w 526"/>
                <a:gd name="T17" fmla="*/ 522 h 553"/>
                <a:gd name="T18" fmla="*/ 2 w 526"/>
                <a:gd name="T19" fmla="*/ 507 h 553"/>
                <a:gd name="T20" fmla="*/ 0 w 526"/>
                <a:gd name="T21" fmla="*/ 490 h 553"/>
                <a:gd name="T22" fmla="*/ 0 w 526"/>
                <a:gd name="T23" fmla="*/ 0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6" h="553">
                  <a:moveTo>
                    <a:pt x="0" y="0"/>
                  </a:moveTo>
                  <a:lnTo>
                    <a:pt x="526" y="250"/>
                  </a:lnTo>
                  <a:lnTo>
                    <a:pt x="97" y="542"/>
                  </a:lnTo>
                  <a:lnTo>
                    <a:pt x="81" y="549"/>
                  </a:lnTo>
                  <a:lnTo>
                    <a:pt x="65" y="553"/>
                  </a:lnTo>
                  <a:lnTo>
                    <a:pt x="49" y="552"/>
                  </a:lnTo>
                  <a:lnTo>
                    <a:pt x="34" y="546"/>
                  </a:lnTo>
                  <a:lnTo>
                    <a:pt x="20" y="535"/>
                  </a:lnTo>
                  <a:lnTo>
                    <a:pt x="9" y="522"/>
                  </a:lnTo>
                  <a:lnTo>
                    <a:pt x="2" y="507"/>
                  </a:lnTo>
                  <a:lnTo>
                    <a:pt x="0" y="4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100">
                <a:solidFill>
                  <a:prstClr val="black"/>
                </a:solidFill>
              </a:endParaRPr>
            </a:p>
          </p:txBody>
        </p:sp>
        <p:sp>
          <p:nvSpPr>
            <p:cNvPr id="61" name="Freeform 31">
              <a:extLst>
                <a:ext uri="{FF2B5EF4-FFF2-40B4-BE49-F238E27FC236}">
                  <a16:creationId xmlns="" xmlns:a16="http://schemas.microsoft.com/office/drawing/2014/main" id="{6D6527F5-4BC9-4FA6-B02B-1488535DD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" y="4251"/>
              <a:ext cx="641" cy="530"/>
            </a:xfrm>
            <a:custGeom>
              <a:avLst/>
              <a:gdLst>
                <a:gd name="T0" fmla="*/ 3785 w 3847"/>
                <a:gd name="T1" fmla="*/ 0 h 3180"/>
                <a:gd name="T2" fmla="*/ 3800 w 3847"/>
                <a:gd name="T3" fmla="*/ 2 h 3180"/>
                <a:gd name="T4" fmla="*/ 3814 w 3847"/>
                <a:gd name="T5" fmla="*/ 7 h 3180"/>
                <a:gd name="T6" fmla="*/ 3827 w 3847"/>
                <a:gd name="T7" fmla="*/ 16 h 3180"/>
                <a:gd name="T8" fmla="*/ 3839 w 3847"/>
                <a:gd name="T9" fmla="*/ 31 h 3180"/>
                <a:gd name="T10" fmla="*/ 3846 w 3847"/>
                <a:gd name="T11" fmla="*/ 49 h 3180"/>
                <a:gd name="T12" fmla="*/ 3847 w 3847"/>
                <a:gd name="T13" fmla="*/ 66 h 3180"/>
                <a:gd name="T14" fmla="*/ 3842 w 3847"/>
                <a:gd name="T15" fmla="*/ 85 h 3180"/>
                <a:gd name="T16" fmla="*/ 2642 w 3847"/>
                <a:gd name="T17" fmla="*/ 3110 h 3180"/>
                <a:gd name="T18" fmla="*/ 2631 w 3847"/>
                <a:gd name="T19" fmla="*/ 3130 h 3180"/>
                <a:gd name="T20" fmla="*/ 2617 w 3847"/>
                <a:gd name="T21" fmla="*/ 3147 h 3180"/>
                <a:gd name="T22" fmla="*/ 2600 w 3847"/>
                <a:gd name="T23" fmla="*/ 3161 h 3180"/>
                <a:gd name="T24" fmla="*/ 2579 w 3847"/>
                <a:gd name="T25" fmla="*/ 3172 h 3180"/>
                <a:gd name="T26" fmla="*/ 2559 w 3847"/>
                <a:gd name="T27" fmla="*/ 3178 h 3180"/>
                <a:gd name="T28" fmla="*/ 2539 w 3847"/>
                <a:gd name="T29" fmla="*/ 3180 h 3180"/>
                <a:gd name="T30" fmla="*/ 2514 w 3847"/>
                <a:gd name="T31" fmla="*/ 3177 h 3180"/>
                <a:gd name="T32" fmla="*/ 2491 w 3847"/>
                <a:gd name="T33" fmla="*/ 3168 h 3180"/>
                <a:gd name="T34" fmla="*/ 1278 w 3847"/>
                <a:gd name="T35" fmla="*/ 2591 h 3180"/>
                <a:gd name="T36" fmla="*/ 2984 w 3847"/>
                <a:gd name="T37" fmla="*/ 878 h 3180"/>
                <a:gd name="T38" fmla="*/ 1036 w 3847"/>
                <a:gd name="T39" fmla="*/ 2477 h 3180"/>
                <a:gd name="T40" fmla="*/ 63 w 3847"/>
                <a:gd name="T41" fmla="*/ 2014 h 3180"/>
                <a:gd name="T42" fmla="*/ 42 w 3847"/>
                <a:gd name="T43" fmla="*/ 2000 h 3180"/>
                <a:gd name="T44" fmla="*/ 24 w 3847"/>
                <a:gd name="T45" fmla="*/ 1983 h 3180"/>
                <a:gd name="T46" fmla="*/ 11 w 3847"/>
                <a:gd name="T47" fmla="*/ 1963 h 3180"/>
                <a:gd name="T48" fmla="*/ 3 w 3847"/>
                <a:gd name="T49" fmla="*/ 1940 h 3180"/>
                <a:gd name="T50" fmla="*/ 0 w 3847"/>
                <a:gd name="T51" fmla="*/ 1915 h 3180"/>
                <a:gd name="T52" fmla="*/ 2 w 3847"/>
                <a:gd name="T53" fmla="*/ 1891 h 3180"/>
                <a:gd name="T54" fmla="*/ 10 w 3847"/>
                <a:gd name="T55" fmla="*/ 1867 h 3180"/>
                <a:gd name="T56" fmla="*/ 23 w 3847"/>
                <a:gd name="T57" fmla="*/ 1846 h 3180"/>
                <a:gd name="T58" fmla="*/ 41 w 3847"/>
                <a:gd name="T59" fmla="*/ 1829 h 3180"/>
                <a:gd name="T60" fmla="*/ 62 w 3847"/>
                <a:gd name="T61" fmla="*/ 1816 h 3180"/>
                <a:gd name="T62" fmla="*/ 3757 w 3847"/>
                <a:gd name="T63" fmla="*/ 5 h 3180"/>
                <a:gd name="T64" fmla="*/ 3771 w 3847"/>
                <a:gd name="T65" fmla="*/ 1 h 3180"/>
                <a:gd name="T66" fmla="*/ 3785 w 3847"/>
                <a:gd name="T67" fmla="*/ 0 h 3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47" h="3180">
                  <a:moveTo>
                    <a:pt x="3785" y="0"/>
                  </a:moveTo>
                  <a:lnTo>
                    <a:pt x="3800" y="2"/>
                  </a:lnTo>
                  <a:lnTo>
                    <a:pt x="3814" y="7"/>
                  </a:lnTo>
                  <a:lnTo>
                    <a:pt x="3827" y="16"/>
                  </a:lnTo>
                  <a:lnTo>
                    <a:pt x="3839" y="31"/>
                  </a:lnTo>
                  <a:lnTo>
                    <a:pt x="3846" y="49"/>
                  </a:lnTo>
                  <a:lnTo>
                    <a:pt x="3847" y="66"/>
                  </a:lnTo>
                  <a:lnTo>
                    <a:pt x="3842" y="85"/>
                  </a:lnTo>
                  <a:lnTo>
                    <a:pt x="2642" y="3110"/>
                  </a:lnTo>
                  <a:lnTo>
                    <a:pt x="2631" y="3130"/>
                  </a:lnTo>
                  <a:lnTo>
                    <a:pt x="2617" y="3147"/>
                  </a:lnTo>
                  <a:lnTo>
                    <a:pt x="2600" y="3161"/>
                  </a:lnTo>
                  <a:lnTo>
                    <a:pt x="2579" y="3172"/>
                  </a:lnTo>
                  <a:lnTo>
                    <a:pt x="2559" y="3178"/>
                  </a:lnTo>
                  <a:lnTo>
                    <a:pt x="2539" y="3180"/>
                  </a:lnTo>
                  <a:lnTo>
                    <a:pt x="2514" y="3177"/>
                  </a:lnTo>
                  <a:lnTo>
                    <a:pt x="2491" y="3168"/>
                  </a:lnTo>
                  <a:lnTo>
                    <a:pt x="1278" y="2591"/>
                  </a:lnTo>
                  <a:lnTo>
                    <a:pt x="2984" y="878"/>
                  </a:lnTo>
                  <a:lnTo>
                    <a:pt x="1036" y="2477"/>
                  </a:lnTo>
                  <a:lnTo>
                    <a:pt x="63" y="2014"/>
                  </a:lnTo>
                  <a:lnTo>
                    <a:pt x="42" y="2000"/>
                  </a:lnTo>
                  <a:lnTo>
                    <a:pt x="24" y="1983"/>
                  </a:lnTo>
                  <a:lnTo>
                    <a:pt x="11" y="1963"/>
                  </a:lnTo>
                  <a:lnTo>
                    <a:pt x="3" y="1940"/>
                  </a:lnTo>
                  <a:lnTo>
                    <a:pt x="0" y="1915"/>
                  </a:lnTo>
                  <a:lnTo>
                    <a:pt x="2" y="1891"/>
                  </a:lnTo>
                  <a:lnTo>
                    <a:pt x="10" y="1867"/>
                  </a:lnTo>
                  <a:lnTo>
                    <a:pt x="23" y="1846"/>
                  </a:lnTo>
                  <a:lnTo>
                    <a:pt x="41" y="1829"/>
                  </a:lnTo>
                  <a:lnTo>
                    <a:pt x="62" y="1816"/>
                  </a:lnTo>
                  <a:lnTo>
                    <a:pt x="3757" y="5"/>
                  </a:lnTo>
                  <a:lnTo>
                    <a:pt x="3771" y="1"/>
                  </a:lnTo>
                  <a:lnTo>
                    <a:pt x="37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10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3832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xmlns="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xmlns="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xmlns="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297073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297073" y="3060921"/>
            <a:ext cx="108000" cy="2473100"/>
          </a:xfrm>
          <a:prstGeom prst="rect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840955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1975490" y="40164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280736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3" name="타원 32"/>
          <p:cNvSpPr/>
          <p:nvPr/>
        </p:nvSpPr>
        <p:spPr>
          <a:xfrm>
            <a:off x="1975490" y="4416518"/>
            <a:ext cx="180000" cy="180000"/>
          </a:xfrm>
          <a:prstGeom prst="ellipse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280736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5" name="타원 34"/>
          <p:cNvSpPr/>
          <p:nvPr/>
        </p:nvSpPr>
        <p:spPr>
          <a:xfrm>
            <a:off x="1975490" y="48165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2280736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1896925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4913674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913674" y="3060921"/>
            <a:ext cx="108000" cy="24731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4457556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62" name="타원 61"/>
          <p:cNvSpPr/>
          <p:nvPr/>
        </p:nvSpPr>
        <p:spPr>
          <a:xfrm>
            <a:off x="5592091" y="4016468"/>
            <a:ext cx="180000" cy="18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5897337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4" name="타원 63"/>
          <p:cNvSpPr/>
          <p:nvPr/>
        </p:nvSpPr>
        <p:spPr>
          <a:xfrm>
            <a:off x="5592091" y="441651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5897337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6" name="타원 65"/>
          <p:cNvSpPr/>
          <p:nvPr/>
        </p:nvSpPr>
        <p:spPr>
          <a:xfrm>
            <a:off x="5592091" y="48165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5897337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5513526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69" name="직사각형 68"/>
          <p:cNvSpPr/>
          <p:nvPr/>
        </p:nvSpPr>
        <p:spPr>
          <a:xfrm>
            <a:off x="8530275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8530275" y="3060921"/>
            <a:ext cx="108000" cy="2473100"/>
          </a:xfrm>
          <a:prstGeom prst="rect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8074157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72" name="타원 71"/>
          <p:cNvSpPr/>
          <p:nvPr/>
        </p:nvSpPr>
        <p:spPr>
          <a:xfrm>
            <a:off x="9208692" y="40164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9513938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4" name="타원 73"/>
          <p:cNvSpPr/>
          <p:nvPr/>
        </p:nvSpPr>
        <p:spPr>
          <a:xfrm>
            <a:off x="9208692" y="441651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9513938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6" name="타원 75"/>
          <p:cNvSpPr/>
          <p:nvPr/>
        </p:nvSpPr>
        <p:spPr>
          <a:xfrm>
            <a:off x="9208692" y="4816568"/>
            <a:ext cx="180000" cy="180000"/>
          </a:xfrm>
          <a:prstGeom prst="ellipse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9513938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8" name="직사각형 77"/>
          <p:cNvSpPr/>
          <p:nvPr/>
        </p:nvSpPr>
        <p:spPr>
          <a:xfrm>
            <a:off x="9130127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</p:spTree>
    <p:extLst>
      <p:ext uri="{BB962C8B-B14F-4D97-AF65-F5344CB8AC3E}">
        <p14:creationId xmlns:p14="http://schemas.microsoft.com/office/powerpoint/2010/main" val="1981721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인원</a:t>
            </a:r>
            <a:endParaRPr lang="en-US" altLang="ko-KR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921962" y="2027657"/>
            <a:ext cx="84733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 smtClean="0"/>
              <a:t>			</a:t>
            </a:r>
            <a:r>
              <a:rPr lang="ko-KR" altLang="en-US" dirty="0" smtClean="0"/>
              <a:t>개발초기</a:t>
            </a:r>
            <a:r>
              <a:rPr lang="en-US" altLang="ko-KR" dirty="0" smtClean="0"/>
              <a:t>	</a:t>
            </a:r>
            <a:r>
              <a:rPr lang="ko-KR" altLang="en-US" dirty="0" smtClean="0"/>
              <a:t>개발중기</a:t>
            </a:r>
            <a:r>
              <a:rPr lang="en-US" altLang="ko-KR" dirty="0" smtClean="0"/>
              <a:t>	</a:t>
            </a:r>
            <a:r>
              <a:rPr lang="ko-KR" altLang="en-US" dirty="0" smtClean="0"/>
              <a:t>개발말기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정우준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TeamLeader</a:t>
            </a:r>
            <a:r>
              <a:rPr lang="en-US" altLang="ko-KR" dirty="0" smtClean="0"/>
              <a:t>)	UI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</a:t>
            </a:r>
            <a:r>
              <a:rPr lang="en-US" altLang="ko-KR" dirty="0"/>
              <a:t> </a:t>
            </a:r>
            <a:r>
              <a:rPr lang="en-US" altLang="ko-KR" dirty="0" smtClean="0"/>
              <a:t>    </a:t>
            </a:r>
            <a:r>
              <a:rPr lang="ko-KR" altLang="en-US" dirty="0" smtClean="0"/>
              <a:t>로그인 구현</a:t>
            </a:r>
            <a:endParaRPr lang="en-US" altLang="ko-KR" dirty="0" smtClean="0"/>
          </a:p>
          <a:p>
            <a:pPr fontAlgn="base"/>
            <a:r>
              <a:rPr lang="en-US" altLang="ko-KR" dirty="0" smtClean="0"/>
              <a:t>•</a:t>
            </a:r>
            <a:r>
              <a:rPr lang="ko-KR" altLang="en-US" dirty="0" smtClean="0"/>
              <a:t> 최지혁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</a:t>
            </a:r>
            <a:r>
              <a:rPr lang="en-US" altLang="ko-KR" dirty="0"/>
              <a:t> </a:t>
            </a:r>
            <a:r>
              <a:rPr lang="en-US" altLang="ko-KR" dirty="0" smtClean="0"/>
              <a:t>        </a:t>
            </a:r>
            <a:r>
              <a:rPr lang="ko-KR" altLang="en-US" dirty="0" smtClean="0"/>
              <a:t>담당 화면 구현</a:t>
            </a:r>
            <a:r>
              <a:rPr lang="en-US" altLang="ko-KR" dirty="0" smtClean="0"/>
              <a:t>	</a:t>
            </a:r>
            <a:r>
              <a:rPr lang="ko-KR" altLang="en-US" dirty="0" smtClean="0"/>
              <a:t>예외 처리 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조경근</a:t>
            </a:r>
            <a:r>
              <a:rPr lang="en-US" altLang="ko-KR" dirty="0" smtClean="0"/>
              <a:t>			UI </a:t>
            </a:r>
            <a:r>
              <a:rPr lang="ko-KR" altLang="en-US" dirty="0" smtClean="0"/>
              <a:t>설계           담당 화면 구현     로그인 구현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err="1" smtClean="0"/>
              <a:t>성명제</a:t>
            </a:r>
            <a:r>
              <a:rPr lang="ko-KR" altLang="en-US" dirty="0" smtClean="0"/>
              <a:t> </a:t>
            </a:r>
            <a:r>
              <a:rPr lang="en-US" altLang="ko-KR" dirty="0" smtClean="0"/>
              <a:t>		UI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</a:t>
            </a:r>
            <a:r>
              <a:rPr lang="en-US" altLang="ko-KR" dirty="0"/>
              <a:t> </a:t>
            </a:r>
            <a:r>
              <a:rPr lang="en-US" altLang="ko-KR" dirty="0" smtClean="0"/>
              <a:t>    </a:t>
            </a:r>
            <a:r>
              <a:rPr lang="ko-KR" altLang="en-US" dirty="0" smtClean="0"/>
              <a:t>로그인 구현</a:t>
            </a:r>
            <a:r>
              <a:rPr lang="en-US" altLang="ko-KR" dirty="0" smtClean="0"/>
              <a:t>	</a:t>
            </a:r>
            <a:r>
              <a:rPr lang="ko-KR" altLang="en-US" dirty="0" smtClean="0"/>
              <a:t>              </a:t>
            </a:r>
            <a:endParaRPr lang="en-US" altLang="ko-KR" dirty="0" smtClean="0"/>
          </a:p>
          <a:p>
            <a:pPr fontAlgn="base"/>
            <a:r>
              <a:rPr lang="en-US" altLang="ko-KR" dirty="0" smtClean="0"/>
              <a:t>• </a:t>
            </a:r>
            <a:r>
              <a:rPr lang="ko-KR" altLang="en-US" dirty="0" smtClean="0"/>
              <a:t>최광성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          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예외 처리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김은지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       문서 작업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서철민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          담당 화면 구현       예외 처리</a:t>
            </a:r>
            <a:r>
              <a:rPr lang="en-US" altLang="ko-KR" dirty="0" smtClean="0"/>
              <a:t>	</a:t>
            </a:r>
          </a:p>
          <a:p>
            <a:pPr fontAlgn="base"/>
            <a:r>
              <a:rPr lang="en-US" altLang="ko-KR" dirty="0"/>
              <a:t>• </a:t>
            </a:r>
            <a:r>
              <a:rPr lang="ko-KR" altLang="en-US" dirty="0" err="1" smtClean="0"/>
              <a:t>장순웅</a:t>
            </a:r>
            <a:r>
              <a:rPr lang="en-US" altLang="ko-KR" dirty="0"/>
              <a:t>	</a:t>
            </a:r>
            <a:r>
              <a:rPr lang="en-US" altLang="ko-KR" dirty="0" smtClean="0"/>
              <a:t>		DB </a:t>
            </a:r>
            <a:r>
              <a:rPr lang="ko-KR" altLang="en-US" dirty="0" smtClean="0"/>
              <a:t>설계          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예외 처리        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이재원</a:t>
            </a:r>
            <a:r>
              <a:rPr lang="en-US" altLang="ko-KR" dirty="0" smtClean="0"/>
              <a:t>			UI </a:t>
            </a:r>
            <a:r>
              <a:rPr lang="ko-KR" altLang="en-US" dirty="0" smtClean="0"/>
              <a:t>설계</a:t>
            </a:r>
            <a:r>
              <a:rPr lang="en-US" altLang="ko-KR" dirty="0"/>
              <a:t> </a:t>
            </a:r>
            <a:r>
              <a:rPr lang="en-US" altLang="ko-KR" dirty="0" smtClean="0"/>
              <a:t>          </a:t>
            </a:r>
            <a:r>
              <a:rPr lang="ko-KR" altLang="en-US" dirty="0" smtClean="0"/>
              <a:t>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문서 작업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박상용</a:t>
            </a:r>
            <a:r>
              <a:rPr lang="en-US" altLang="ko-KR" dirty="0" smtClean="0"/>
              <a:t>			</a:t>
            </a:r>
            <a:r>
              <a:rPr lang="ko-KR" altLang="en-US" dirty="0" smtClean="0"/>
              <a:t>업무 분석</a:t>
            </a:r>
            <a:r>
              <a:rPr lang="en-US" altLang="ko-KR" dirty="0" smtClean="0"/>
              <a:t>	  </a:t>
            </a:r>
            <a:r>
              <a:rPr lang="ko-KR" altLang="en-US" dirty="0" smtClean="0"/>
              <a:t>업무 분석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인원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80175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xmlns="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xmlns="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xmlns="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1397000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940600" y="1691468"/>
            <a:ext cx="3300400" cy="3706045"/>
            <a:chOff x="1105700" y="1377555"/>
            <a:chExt cx="3300400" cy="3706045"/>
          </a:xfrm>
        </p:grpSpPr>
        <p:cxnSp>
          <p:nvCxnSpPr>
            <p:cNvPr id="54" name="직선 연결선 53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직사각형 58">
            <a:extLst>
              <a:ext uri="{FF2B5EF4-FFF2-40B4-BE49-F238E27FC236}">
                <a16:creationId xmlns=""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1396999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5059402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1" name="그룹 60"/>
          <p:cNvGrpSpPr/>
          <p:nvPr/>
        </p:nvGrpSpPr>
        <p:grpSpPr>
          <a:xfrm>
            <a:off x="4603002" y="1691468"/>
            <a:ext cx="3300400" cy="3706045"/>
            <a:chOff x="1105700" y="1377555"/>
            <a:chExt cx="3300400" cy="3706045"/>
          </a:xfrm>
        </p:grpSpPr>
        <p:cxnSp>
          <p:nvCxnSpPr>
            <p:cNvPr id="79" name="직선 연결선 78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직사각형 82"/>
          <p:cNvSpPr/>
          <p:nvPr/>
        </p:nvSpPr>
        <p:spPr>
          <a:xfrm>
            <a:off x="4542913" y="1636015"/>
            <a:ext cx="450765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02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=""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5059401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85" name="직사각형 84"/>
          <p:cNvSpPr/>
          <p:nvPr/>
        </p:nvSpPr>
        <p:spPr>
          <a:xfrm>
            <a:off x="8721804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6" name="그룹 85"/>
          <p:cNvGrpSpPr/>
          <p:nvPr/>
        </p:nvGrpSpPr>
        <p:grpSpPr>
          <a:xfrm>
            <a:off x="8265404" y="1691468"/>
            <a:ext cx="3300400" cy="3706045"/>
            <a:chOff x="1105700" y="1377555"/>
            <a:chExt cx="3300400" cy="3706045"/>
          </a:xfrm>
        </p:grpSpPr>
        <p:cxnSp>
          <p:nvCxnSpPr>
            <p:cNvPr id="87" name="직선 연결선 86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직사각형 90"/>
          <p:cNvSpPr/>
          <p:nvPr/>
        </p:nvSpPr>
        <p:spPr>
          <a:xfrm>
            <a:off x="8205315" y="1636015"/>
            <a:ext cx="450765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03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=""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8721803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58" name="직사각형 57"/>
          <p:cNvSpPr/>
          <p:nvPr/>
        </p:nvSpPr>
        <p:spPr>
          <a:xfrm>
            <a:off x="880511" y="1636015"/>
            <a:ext cx="450764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91709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88947" y="461016"/>
            <a:ext cx="4236842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오늘 사용한 색상은</a:t>
            </a:r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?</a:t>
            </a:r>
            <a:endParaRPr lang="ko-KR" altLang="en-US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56131" y="5524135"/>
            <a:ext cx="730247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2013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버전 이상 사용자께서는 스포이트 기능을 이용하시면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편하구요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2010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이하 버전 사용자 께서는 다른 채우기 색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사용자 지정 탭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 RGB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색상 값 입력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3341837" y="1996669"/>
            <a:ext cx="2647184" cy="2647184"/>
          </a:xfrm>
          <a:prstGeom prst="ellipse">
            <a:avLst/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25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134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225</a:t>
            </a:r>
          </a:p>
        </p:txBody>
      </p:sp>
      <p:sp>
        <p:nvSpPr>
          <p:cNvPr id="6" name="타원 5"/>
          <p:cNvSpPr/>
          <p:nvPr/>
        </p:nvSpPr>
        <p:spPr>
          <a:xfrm>
            <a:off x="6501206" y="1996669"/>
            <a:ext cx="2647184" cy="2647184"/>
          </a:xfrm>
          <a:prstGeom prst="ellipse">
            <a:avLst/>
          </a:prstGeom>
          <a:solidFill>
            <a:srgbClr val="48A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72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169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248</a:t>
            </a:r>
          </a:p>
        </p:txBody>
      </p:sp>
    </p:spTree>
    <p:extLst>
      <p:ext uri="{BB962C8B-B14F-4D97-AF65-F5344CB8AC3E}">
        <p14:creationId xmlns:p14="http://schemas.microsoft.com/office/powerpoint/2010/main" val="3974532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개발 일정 및 환경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Gantt Chart</a:t>
            </a:r>
          </a:p>
        </p:txBody>
      </p:sp>
      <p:pic>
        <p:nvPicPr>
          <p:cNvPr id="2050" name="Picture 2" descr="C:\Users\SHY-702-15\Desktop\Git\ERPProject\문서파일보관용\최종문서용\GanttChart\ganttch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476181"/>
            <a:ext cx="11532090" cy="462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87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개발 일정 및 환경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환</a:t>
            </a:r>
            <a:r>
              <a:rPr lang="ko-KR" altLang="en-US" b="1" dirty="0"/>
              <a:t>경</a:t>
            </a:r>
            <a:endParaRPr lang="en-US" altLang="ko-KR" b="1" dirty="0" smtClean="0"/>
          </a:p>
        </p:txBody>
      </p:sp>
      <p:pic>
        <p:nvPicPr>
          <p:cNvPr id="3074" name="Picture 2" descr="C:\Users\SHY-702-15\Desktop\Git\ERPProject\문서파일보관용\최종문서용\environm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379" y="2371725"/>
            <a:ext cx="7107238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3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회사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698478"/>
              </p:ext>
            </p:extLst>
          </p:nvPr>
        </p:nvGraphicFramePr>
        <p:xfrm>
          <a:off x="4195879" y="1532050"/>
          <a:ext cx="3800237" cy="4720737"/>
        </p:xfrm>
        <a:graphic>
          <a:graphicData uri="http://schemas.openxmlformats.org/drawingml/2006/table">
            <a:tbl>
              <a:tblPr/>
              <a:tblGrid>
                <a:gridCol w="484531"/>
                <a:gridCol w="502142"/>
                <a:gridCol w="551944"/>
                <a:gridCol w="290718"/>
                <a:gridCol w="438521"/>
                <a:gridCol w="637474"/>
                <a:gridCol w="894907"/>
              </a:tblGrid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SM_CRI_Com_Reg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회사등록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050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회사코드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Sortation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기수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날짜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05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법인등록번호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Corporate_Registration_Number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Representatives_Name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주민등록번호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Resident_Registration_Number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본점우편번호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Main_Store_Postal_Code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 주소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Main_Store_Address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9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본점번지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Main_Branch_Number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본점전화번호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Main_Store_Tel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설립연월일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Date_Of_Establishment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Whether_To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_Use_Status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 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630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사업장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462445"/>
              </p:ext>
            </p:extLst>
          </p:nvPr>
        </p:nvGraphicFramePr>
        <p:xfrm>
          <a:off x="3489797" y="1562097"/>
          <a:ext cx="5212405" cy="4614864"/>
        </p:xfrm>
        <a:graphic>
          <a:graphicData uri="http://schemas.openxmlformats.org/drawingml/2006/table">
            <a:tbl>
              <a:tblPr/>
              <a:tblGrid>
                <a:gridCol w="664582"/>
                <a:gridCol w="688738"/>
                <a:gridCol w="757046"/>
                <a:gridCol w="398749"/>
                <a:gridCol w="601476"/>
                <a:gridCol w="874359"/>
                <a:gridCol w="1227455"/>
              </a:tblGrid>
              <a:tr h="16609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SM_CRI_Wor_Reg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609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 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6942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 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_Name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94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_Registration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94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법인등록번호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Corporate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_Registration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Representatives_Name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사업장우편번호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_Zipcode 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사업장주소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Workplace_Address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사업장번지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전화번호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Workplace_Tel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46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본점여부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_Status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 </a:t>
                      </a: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403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3075</Words>
  <Application>Microsoft Office PowerPoint</Application>
  <PresentationFormat>사용자 지정</PresentationFormat>
  <Paragraphs>1787</Paragraphs>
  <Slides>51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51</vt:i4>
      </vt:variant>
    </vt:vector>
  </HeadingPairs>
  <TitlesOfParts>
    <vt:vector size="52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SHY-702-15</cp:lastModifiedBy>
  <cp:revision>21</cp:revision>
  <dcterms:created xsi:type="dcterms:W3CDTF">2021-06-21T14:47:31Z</dcterms:created>
  <dcterms:modified xsi:type="dcterms:W3CDTF">2021-07-02T08:20:03Z</dcterms:modified>
</cp:coreProperties>
</file>

<file path=docProps/thumbnail.jpeg>
</file>